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Lst>
  <p:notesMasterIdLst>
    <p:notesMasterId r:id="rId16"/>
  </p:notesMasterIdLst>
  <p:sldIdLst>
    <p:sldId id="256" r:id="rId3"/>
    <p:sldId id="435" r:id="rId4"/>
    <p:sldId id="437" r:id="rId5"/>
    <p:sldId id="439" r:id="rId6"/>
    <p:sldId id="442" r:id="rId7"/>
    <p:sldId id="448" r:id="rId8"/>
    <p:sldId id="447" r:id="rId9"/>
    <p:sldId id="443" r:id="rId10"/>
    <p:sldId id="449" r:id="rId11"/>
    <p:sldId id="444" r:id="rId12"/>
    <p:sldId id="445" r:id="rId13"/>
    <p:sldId id="446" r:id="rId14"/>
    <p:sldId id="406" r:id="rId15"/>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FFFFCC"/>
    <a:srgbClr val="008BBF"/>
    <a:srgbClr val="FE7466"/>
    <a:srgbClr val="A1933D"/>
    <a:srgbClr val="E7E200"/>
    <a:srgbClr val="FF9900"/>
    <a:srgbClr val="0033CC"/>
    <a:srgbClr val="FF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66779" autoAdjust="0"/>
  </p:normalViewPr>
  <p:slideViewPr>
    <p:cSldViewPr snapToGrid="0">
      <p:cViewPr varScale="1">
        <p:scale>
          <a:sx n="100" d="100"/>
          <a:sy n="100" d="100"/>
        </p:scale>
        <p:origin x="2058" y="5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t" anchorCtr="0" compatLnSpc="1">
            <a:prstTxWarp prst="textNoShape">
              <a:avLst/>
            </a:prstTxWarp>
          </a:bodyPr>
          <a:lstStyle>
            <a:lvl1pPr>
              <a:defRPr sz="1200"/>
            </a:lvl1pPr>
          </a:lstStyle>
          <a:p>
            <a:pPr>
              <a:defRPr/>
            </a:pPr>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b" anchorCtr="0" compatLnSpc="1">
            <a:prstTxWarp prst="textNoShape">
              <a:avLst/>
            </a:prstTxWarp>
          </a:bodyPr>
          <a:lstStyle>
            <a:lvl1pPr>
              <a:defRPr sz="1200"/>
            </a:lvl1pPr>
          </a:lstStyle>
          <a:p>
            <a:pPr>
              <a:defRPr/>
            </a:pPr>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b" anchorCtr="0" compatLnSpc="1">
            <a:prstTxWarp prst="textNoShape">
              <a:avLst/>
            </a:prstTxWarp>
          </a:bodyPr>
          <a:lstStyle>
            <a:lvl1pPr algn="r">
              <a:defRPr sz="1200"/>
            </a:lvl1pPr>
          </a:lstStyle>
          <a:p>
            <a:pPr>
              <a:defRPr/>
            </a:pPr>
            <a:fld id="{A3815AC0-3101-43B2-87F3-E0C50478C7C9}" type="slidenum">
              <a:rPr lang="en-US"/>
              <a:pPr>
                <a:defRPr/>
              </a:pPr>
              <a:t>‹#›</a:t>
            </a:fld>
            <a:endParaRPr lang="en-US"/>
          </a:p>
        </p:txBody>
      </p:sp>
    </p:spTree>
    <p:extLst>
      <p:ext uri="{BB962C8B-B14F-4D97-AF65-F5344CB8AC3E}">
        <p14:creationId xmlns:p14="http://schemas.microsoft.com/office/powerpoint/2010/main" val="30488665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E0F4D27-3CB7-44D4-B8BE-42CAC0FB6BF9}" type="slidenum">
              <a:rPr lang="en-US" smtClean="0"/>
              <a:pPr eaLnBrk="1" hangingPunct="1"/>
              <a:t>1</a:t>
            </a:fld>
            <a:endParaRPr lang="en-US"/>
          </a:p>
        </p:txBody>
      </p:sp>
      <p:sp>
        <p:nvSpPr>
          <p:cNvPr id="34819" name="Rectangle 2"/>
          <p:cNvSpPr>
            <a:spLocks noGrp="1" noRot="1" noChangeAspect="1" noChangeArrowheads="1" noTextEdit="1"/>
          </p:cNvSpPr>
          <p:nvPr>
            <p:ph type="sldImg"/>
          </p:nvPr>
        </p:nvSpPr>
        <p:spPr>
          <a:xfrm>
            <a:off x="381000" y="685800"/>
            <a:ext cx="6096000" cy="3429000"/>
          </a:xfrm>
          <a:ln/>
        </p:spPr>
      </p:sp>
      <p:sp>
        <p:nvSpPr>
          <p:cNvPr id="34820" name="Rectangle 3"/>
          <p:cNvSpPr>
            <a:spLocks noGrp="1" noChangeArrowheads="1"/>
          </p:cNvSpPr>
          <p:nvPr>
            <p:ph type="body" idx="1"/>
          </p:nvPr>
        </p:nvSpPr>
        <p:spPr>
          <a:noFill/>
        </p:spPr>
        <p:txBody>
          <a:bodyPr/>
          <a:lstStyle/>
          <a:p>
            <a:pPr eaLnBrk="1" hangingPunct="1"/>
            <a:endParaRPr lang="en-GB"/>
          </a:p>
        </p:txBody>
      </p:sp>
    </p:spTree>
    <p:extLst>
      <p:ext uri="{BB962C8B-B14F-4D97-AF65-F5344CB8AC3E}">
        <p14:creationId xmlns:p14="http://schemas.microsoft.com/office/powerpoint/2010/main" val="2501998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outcome of WP3 is an integrated management system that farm operators will use on</a:t>
            </a:r>
            <a:r>
              <a:rPr lang="en-US" baseline="0" dirty="0"/>
              <a:t> an operational basis</a:t>
            </a:r>
            <a:r>
              <a:rPr lang="en-US" dirty="0"/>
              <a:t>.</a:t>
            </a:r>
            <a:r>
              <a:rPr lang="en-US" baseline="0" dirty="0"/>
              <a:t> This system must consolidate, process, and visualize data sources such as in-situ measurements, remotely sensed images, data analytic models and numerical models in a way that provides key information and supports decision making.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3815AC0-3101-43B2-87F3-E0C50478C7C9}" type="slidenum">
              <a:rPr lang="en-US" smtClean="0"/>
              <a:pPr>
                <a:defRPr/>
              </a:pPr>
              <a:t>2</a:t>
            </a:fld>
            <a:endParaRPr lang="en-US"/>
          </a:p>
        </p:txBody>
      </p:sp>
    </p:spTree>
    <p:extLst>
      <p:ext uri="{BB962C8B-B14F-4D97-AF65-F5344CB8AC3E}">
        <p14:creationId xmlns:p14="http://schemas.microsoft.com/office/powerpoint/2010/main" val="378458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a:t>
            </a:r>
            <a:r>
              <a:rPr lang="en-US" baseline="0" dirty="0"/>
              <a:t> development task occurs independently of the IMS system creation (thus it is offline). In this phase of the task, data is collected about the system such as bathymetry and shoreline, about the IMTA configuration of interest, and of time varying information such as wind and ocean tides. Using this information the software will numerically solve differential equations describing exchange of water, nutrients, and biomass between the farm and the ambient conditions in a spatially resolved way. In doing so, the tool will be able to estimate, for a particular farm configuration, the net production, nutrient depletion, water levels and currents that the farm will be expected to experience. With this information optimal farm configurations can be envisioned. The model will then be run with these various configurations and the results saved to a stack of 4-D maps (3D + time). These maps are then transferred to the IMS where they can be visualized at any time by the IMS operator</a:t>
            </a:r>
            <a:endParaRPr lang="en-US" dirty="0"/>
          </a:p>
        </p:txBody>
      </p:sp>
      <p:sp>
        <p:nvSpPr>
          <p:cNvPr id="4" name="Slide Number Placeholder 3"/>
          <p:cNvSpPr>
            <a:spLocks noGrp="1"/>
          </p:cNvSpPr>
          <p:nvPr>
            <p:ph type="sldNum" sz="quarter" idx="10"/>
          </p:nvPr>
        </p:nvSpPr>
        <p:spPr/>
        <p:txBody>
          <a:bodyPr/>
          <a:lstStyle/>
          <a:p>
            <a:pPr>
              <a:defRPr/>
            </a:pPr>
            <a:fld id="{A3815AC0-3101-43B2-87F3-E0C50478C7C9}" type="slidenum">
              <a:rPr lang="en-US" smtClean="0"/>
              <a:pPr>
                <a:defRPr/>
              </a:pPr>
              <a:t>3</a:t>
            </a:fld>
            <a:endParaRPr lang="en-US"/>
          </a:p>
        </p:txBody>
      </p:sp>
    </p:spTree>
    <p:extLst>
      <p:ext uri="{BB962C8B-B14F-4D97-AF65-F5344CB8AC3E}">
        <p14:creationId xmlns:p14="http://schemas.microsoft.com/office/powerpoint/2010/main" val="103679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are </a:t>
            </a:r>
            <a:r>
              <a:rPr lang="en-US"/>
              <a:t>self</a:t>
            </a:r>
            <a:r>
              <a:rPr lang="en-US" baseline="0"/>
              <a:t> explanatory</a:t>
            </a:r>
            <a:endParaRPr lang="en-US" baseline="0" dirty="0"/>
          </a:p>
        </p:txBody>
      </p:sp>
      <p:sp>
        <p:nvSpPr>
          <p:cNvPr id="4" name="Slide Number Placeholder 3"/>
          <p:cNvSpPr>
            <a:spLocks noGrp="1"/>
          </p:cNvSpPr>
          <p:nvPr>
            <p:ph type="sldNum" sz="quarter" idx="10"/>
          </p:nvPr>
        </p:nvSpPr>
        <p:spPr/>
        <p:txBody>
          <a:bodyPr/>
          <a:lstStyle/>
          <a:p>
            <a:pPr>
              <a:defRPr/>
            </a:pPr>
            <a:fld id="{A3815AC0-3101-43B2-87F3-E0C50478C7C9}" type="slidenum">
              <a:rPr lang="en-US" smtClean="0"/>
              <a:pPr>
                <a:defRPr/>
              </a:pPr>
              <a:t>4</a:t>
            </a:fld>
            <a:endParaRPr lang="en-US"/>
          </a:p>
        </p:txBody>
      </p:sp>
    </p:spTree>
    <p:extLst>
      <p:ext uri="{BB962C8B-B14F-4D97-AF65-F5344CB8AC3E}">
        <p14:creationId xmlns:p14="http://schemas.microsoft.com/office/powerpoint/2010/main" val="3789566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5" name="Picture 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00"/>
          <a:stretch/>
        </p:blipFill>
        <p:spPr bwMode="auto">
          <a:xfrm>
            <a:off x="0" y="0"/>
            <a:ext cx="33051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0" y="1196579"/>
            <a:ext cx="9144000" cy="239315"/>
          </a:xfrm>
          <a:prstGeom prst="rect">
            <a:avLst/>
          </a:prstGeom>
          <a:solidFill>
            <a:srgbClr val="7FA1B6">
              <a:alpha val="2509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 name="Rectangle 7"/>
          <p:cNvSpPr>
            <a:spLocks noChangeArrowheads="1"/>
          </p:cNvSpPr>
          <p:nvPr/>
        </p:nvSpPr>
        <p:spPr bwMode="auto">
          <a:xfrm>
            <a:off x="0" y="1435894"/>
            <a:ext cx="9144000" cy="239316"/>
          </a:xfrm>
          <a:prstGeom prst="rect">
            <a:avLst/>
          </a:prstGeom>
          <a:solidFill>
            <a:srgbClr val="7FA1B6">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8"/>
          <p:cNvSpPr>
            <a:spLocks noChangeArrowheads="1"/>
          </p:cNvSpPr>
          <p:nvPr/>
        </p:nvSpPr>
        <p:spPr bwMode="auto">
          <a:xfrm>
            <a:off x="0" y="1675210"/>
            <a:ext cx="9144000" cy="239315"/>
          </a:xfrm>
          <a:prstGeom prst="rect">
            <a:avLst/>
          </a:prstGeom>
          <a:solidFill>
            <a:srgbClr val="7FA1B6">
              <a:alpha val="7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nchor="ctr"/>
          <a:lstStyle/>
          <a:p>
            <a:pPr algn="ctr" defTabSz="414338" hangingPunct="0">
              <a:lnSpc>
                <a:spcPct val="80000"/>
              </a:lnSpc>
              <a:buClr>
                <a:srgbClr val="000000"/>
              </a:buClr>
              <a:buSzPct val="45000"/>
              <a:buFont typeface="Wingdings" pitchFamily="2" charset="2"/>
              <a:buNone/>
            </a:pPr>
            <a:endParaRPr lang="en-GB" sz="1600">
              <a:solidFill>
                <a:schemeClr val="bg1"/>
              </a:solidFill>
              <a:ea typeface="MS Gothic" pitchFamily="49" charset="-128"/>
            </a:endParaRPr>
          </a:p>
        </p:txBody>
      </p:sp>
      <p:sp>
        <p:nvSpPr>
          <p:cNvPr id="9" name="Line 9"/>
          <p:cNvSpPr>
            <a:spLocks noChangeShapeType="1"/>
          </p:cNvSpPr>
          <p:nvPr/>
        </p:nvSpPr>
        <p:spPr bwMode="auto">
          <a:xfrm>
            <a:off x="0" y="1435894"/>
            <a:ext cx="9144000" cy="119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 name="Line 10"/>
          <p:cNvSpPr>
            <a:spLocks noChangeShapeType="1"/>
          </p:cNvSpPr>
          <p:nvPr/>
        </p:nvSpPr>
        <p:spPr bwMode="auto">
          <a:xfrm>
            <a:off x="0" y="1675210"/>
            <a:ext cx="9144000" cy="119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 name="Line 11"/>
          <p:cNvSpPr>
            <a:spLocks noChangeShapeType="1"/>
          </p:cNvSpPr>
          <p:nvPr/>
        </p:nvSpPr>
        <p:spPr bwMode="auto">
          <a:xfrm>
            <a:off x="0" y="1196579"/>
            <a:ext cx="9144000" cy="119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 name="Line 19"/>
          <p:cNvSpPr>
            <a:spLocks noChangeShapeType="1"/>
          </p:cNvSpPr>
          <p:nvPr userDrawn="1"/>
        </p:nvSpPr>
        <p:spPr bwMode="auto">
          <a:xfrm>
            <a:off x="0" y="1916906"/>
            <a:ext cx="9144000" cy="119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123" name="Rectangle 3"/>
          <p:cNvSpPr>
            <a:spLocks noGrp="1" noChangeArrowheads="1"/>
          </p:cNvSpPr>
          <p:nvPr>
            <p:ph type="ctrTitle"/>
          </p:nvPr>
        </p:nvSpPr>
        <p:spPr>
          <a:xfrm>
            <a:off x="2057400" y="2307431"/>
            <a:ext cx="6618288" cy="664369"/>
          </a:xfrm>
        </p:spPr>
        <p:txBody>
          <a:bodyPr tIns="0" bIns="0"/>
          <a:lstStyle>
            <a:lvl1pPr>
              <a:defRPr>
                <a:solidFill>
                  <a:srgbClr val="008BBF"/>
                </a:solidFill>
              </a:defRPr>
            </a:lvl1pPr>
          </a:lstStyle>
          <a:p>
            <a:pPr lvl="0"/>
            <a:endParaRPr lang="nl-NL" noProof="0" dirty="0"/>
          </a:p>
        </p:txBody>
      </p:sp>
      <p:sp>
        <p:nvSpPr>
          <p:cNvPr id="5124" name="Rectangle 4"/>
          <p:cNvSpPr>
            <a:spLocks noGrp="1" noChangeArrowheads="1"/>
          </p:cNvSpPr>
          <p:nvPr>
            <p:ph type="subTitle" idx="1"/>
          </p:nvPr>
        </p:nvSpPr>
        <p:spPr>
          <a:xfrm>
            <a:off x="2057400" y="3084910"/>
            <a:ext cx="6618288" cy="858440"/>
          </a:xfrm>
        </p:spPr>
        <p:txBody>
          <a:bodyPr/>
          <a:lstStyle>
            <a:lvl1pPr>
              <a:defRPr>
                <a:solidFill>
                  <a:srgbClr val="008BBF"/>
                </a:solidFill>
              </a:defRPr>
            </a:lvl1pPr>
          </a:lstStyle>
          <a:p>
            <a:pPr lvl="0"/>
            <a:r>
              <a:rPr lang="nl-NL" noProof="0"/>
              <a:t>Klik om het opmaakprofiel van de modelondertitel te bewerken</a:t>
            </a:r>
          </a:p>
        </p:txBody>
      </p:sp>
      <p:sp>
        <p:nvSpPr>
          <p:cNvPr id="13" name="Rectangle 12"/>
          <p:cNvSpPr>
            <a:spLocks noGrp="1" noChangeArrowheads="1"/>
          </p:cNvSpPr>
          <p:nvPr>
            <p:ph type="dt" sz="quarter" idx="10"/>
          </p:nvPr>
        </p:nvSpPr>
        <p:spPr>
          <a:xfrm>
            <a:off x="2057400" y="4352925"/>
            <a:ext cx="6618288" cy="253604"/>
          </a:xfrm>
        </p:spPr>
        <p:txBody>
          <a:bodyPr/>
          <a:lstStyle>
            <a:lvl1pPr algn="l">
              <a:defRPr sz="1600" smtClean="0"/>
            </a:lvl1pPr>
          </a:lstStyle>
          <a:p>
            <a:pPr>
              <a:defRPr/>
            </a:pPr>
            <a:fld id="{857CD440-8E61-4B96-BC2C-E425095C7177}" type="datetime3">
              <a:rPr lang="en-US" smtClean="0"/>
              <a:t>3 May 2019</a:t>
            </a:fld>
            <a:endParaRPr lang="nl-NL" dirty="0"/>
          </a:p>
        </p:txBody>
      </p:sp>
      <p:pic>
        <p:nvPicPr>
          <p:cNvPr id="17"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58256" y="248751"/>
            <a:ext cx="2043661" cy="8657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8826831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fld id="{2529DC13-4894-4F9A-A93C-5E7C944ADF8D}" type="datetime3">
              <a:rPr lang="en-US" smtClean="0"/>
              <a:t>3 May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1B5E369C-FD58-4F33-B314-932B0095F278}" type="slidenum">
              <a:rPr lang="nl-NL"/>
              <a:pPr>
                <a:defRPr/>
              </a:pPr>
              <a:t>‹#›</a:t>
            </a:fld>
            <a:endParaRPr lang="nl-NL"/>
          </a:p>
        </p:txBody>
      </p:sp>
    </p:spTree>
    <p:extLst>
      <p:ext uri="{BB962C8B-B14F-4D97-AF65-F5344CB8AC3E}">
        <p14:creationId xmlns:p14="http://schemas.microsoft.com/office/powerpoint/2010/main" val="313526719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5301" y="175022"/>
            <a:ext cx="2047875" cy="41624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96914" y="175022"/>
            <a:ext cx="5995987" cy="416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fld id="{A466C1D4-B0A5-4A01-A389-A515ED612996}" type="datetime3">
              <a:rPr lang="en-US" smtClean="0"/>
              <a:t>3 May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CF8755C9-5ACC-4E59-B5A1-E800AE31B849}" type="slidenum">
              <a:rPr lang="nl-NL"/>
              <a:pPr>
                <a:defRPr/>
              </a:pPr>
              <a:t>‹#›</a:t>
            </a:fld>
            <a:endParaRPr lang="nl-NL"/>
          </a:p>
        </p:txBody>
      </p:sp>
    </p:spTree>
    <p:extLst>
      <p:ext uri="{BB962C8B-B14F-4D97-AF65-F5344CB8AC3E}">
        <p14:creationId xmlns:p14="http://schemas.microsoft.com/office/powerpoint/2010/main" val="416590015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96913" y="175023"/>
            <a:ext cx="8196262" cy="458390"/>
          </a:xfrm>
        </p:spPr>
        <p:txBody>
          <a:bodyPr/>
          <a:lstStyle/>
          <a:p>
            <a:r>
              <a:rPr lang="en-US"/>
              <a:t>Click to edit Master title style</a:t>
            </a:r>
            <a:endParaRPr lang="en-GB"/>
          </a:p>
        </p:txBody>
      </p:sp>
      <p:sp>
        <p:nvSpPr>
          <p:cNvPr id="3" name="Table Placeholder 2"/>
          <p:cNvSpPr>
            <a:spLocks noGrp="1"/>
          </p:cNvSpPr>
          <p:nvPr>
            <p:ph type="tbl" idx="1"/>
          </p:nvPr>
        </p:nvSpPr>
        <p:spPr>
          <a:xfrm>
            <a:off x="696913" y="1112043"/>
            <a:ext cx="7874000" cy="3225404"/>
          </a:xfrm>
        </p:spPr>
        <p:txBody>
          <a:bodyPr/>
          <a:lstStyle/>
          <a:p>
            <a:pPr lvl="0"/>
            <a:endParaRPr lang="en-GB" noProof="0"/>
          </a:p>
        </p:txBody>
      </p:sp>
      <p:sp>
        <p:nvSpPr>
          <p:cNvPr id="4" name="Rectangle 4"/>
          <p:cNvSpPr>
            <a:spLocks noGrp="1" noChangeArrowheads="1"/>
          </p:cNvSpPr>
          <p:nvPr>
            <p:ph type="dt" sz="half" idx="10"/>
          </p:nvPr>
        </p:nvSpPr>
        <p:spPr>
          <a:ln/>
        </p:spPr>
        <p:txBody>
          <a:bodyPr/>
          <a:lstStyle>
            <a:lvl1pPr>
              <a:defRPr/>
            </a:lvl1pPr>
          </a:lstStyle>
          <a:p>
            <a:pPr>
              <a:defRPr/>
            </a:pPr>
            <a:fld id="{75BBE561-6C2F-4AFE-A23A-FCA246A73075}" type="datetime3">
              <a:rPr lang="en-US" smtClean="0"/>
              <a:t>3 May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A51BEFFC-91E8-4D32-9D8F-BABFA9A758B6}" type="slidenum">
              <a:rPr lang="nl-NL"/>
              <a:pPr>
                <a:defRPr/>
              </a:pPr>
              <a:t>‹#›</a:t>
            </a:fld>
            <a:endParaRPr lang="nl-NL"/>
          </a:p>
        </p:txBody>
      </p:sp>
    </p:spTree>
    <p:extLst>
      <p:ext uri="{BB962C8B-B14F-4D97-AF65-F5344CB8AC3E}">
        <p14:creationId xmlns:p14="http://schemas.microsoft.com/office/powerpoint/2010/main" val="162285891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2777634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3406270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6323558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11188" y="3112294"/>
            <a:ext cx="4027487" cy="4310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91076" y="3112294"/>
            <a:ext cx="4029075" cy="4310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883130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9330967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517266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37589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913" y="135124"/>
            <a:ext cx="8196262" cy="458390"/>
          </a:xfrm>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lvl1pPr>
              <a:buClr>
                <a:srgbClr val="008BBF"/>
              </a:buClr>
              <a:buFont typeface="Wingdings" panose="05000000000000000000" pitchFamily="2" charset="2"/>
              <a:buChar char="§"/>
              <a:defRPr sz="1800"/>
            </a:lvl1pPr>
            <a:lvl2pPr>
              <a:defRPr sz="1600"/>
            </a:lvl2pPr>
            <a:lvl3pPr>
              <a:defRPr sz="14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p:cNvSpPr>
            <a:spLocks noGrp="1" noChangeArrowheads="1"/>
          </p:cNvSpPr>
          <p:nvPr>
            <p:ph type="dt" sz="half" idx="10"/>
          </p:nvPr>
        </p:nvSpPr>
        <p:spPr>
          <a:xfrm>
            <a:off x="4772315" y="4960144"/>
            <a:ext cx="1436688" cy="240506"/>
          </a:xfrm>
          <a:ln/>
        </p:spPr>
        <p:txBody>
          <a:bodyPr/>
          <a:lstStyle>
            <a:lvl1pPr>
              <a:defRPr/>
            </a:lvl1pPr>
          </a:lstStyle>
          <a:p>
            <a:pPr>
              <a:defRPr/>
            </a:pPr>
            <a:fld id="{B1816DCC-0308-4AC1-BB57-2E47BBD17D95}" type="datetime3">
              <a:rPr lang="en-US" smtClean="0"/>
              <a:t>3 May 2019</a:t>
            </a:fld>
            <a:endParaRPr lang="nl-NL"/>
          </a:p>
        </p:txBody>
      </p:sp>
      <p:sp>
        <p:nvSpPr>
          <p:cNvPr id="5" name="Rectangle 5"/>
          <p:cNvSpPr>
            <a:spLocks noGrp="1" noChangeArrowheads="1"/>
          </p:cNvSpPr>
          <p:nvPr>
            <p:ph type="ftr" sz="quarter" idx="11"/>
          </p:nvPr>
        </p:nvSpPr>
        <p:spPr>
          <a:xfrm>
            <a:off x="685800" y="4960144"/>
            <a:ext cx="3695700" cy="240506"/>
          </a:xfrm>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2085904F-3A1F-4FFC-BBBB-CCD2566169F9}" type="slidenum">
              <a:rPr lang="nl-NL"/>
              <a:pPr>
                <a:defRPr/>
              </a:pPr>
              <a:t>‹#›</a:t>
            </a:fld>
            <a:endParaRPr lang="nl-NL"/>
          </a:p>
        </p:txBody>
      </p:sp>
    </p:spTree>
    <p:extLst>
      <p:ext uri="{BB962C8B-B14F-4D97-AF65-F5344CB8AC3E}">
        <p14:creationId xmlns:p14="http://schemas.microsoft.com/office/powerpoint/2010/main" val="1071341130"/>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44783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418829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3402518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2628900"/>
            <a:ext cx="2062162" cy="914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11189" y="2628900"/>
            <a:ext cx="6035675" cy="91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5836578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2DE1D412-6226-45D8-B92C-41C0B2C5B82A}" type="datetime3">
              <a:rPr lang="en-US" smtClean="0"/>
              <a:t>3 May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6231AEC6-2A27-4A99-B95A-AB263B4FBFF1}" type="slidenum">
              <a:rPr lang="nl-NL"/>
              <a:pPr>
                <a:defRPr/>
              </a:pPr>
              <a:t>‹#›</a:t>
            </a:fld>
            <a:endParaRPr lang="nl-NL"/>
          </a:p>
        </p:txBody>
      </p:sp>
    </p:spTree>
    <p:extLst>
      <p:ext uri="{BB962C8B-B14F-4D97-AF65-F5344CB8AC3E}">
        <p14:creationId xmlns:p14="http://schemas.microsoft.com/office/powerpoint/2010/main" val="427896174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96913" y="1112043"/>
            <a:ext cx="3860800" cy="32254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10113" y="1112043"/>
            <a:ext cx="3860800" cy="32254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5B6AFB2D-96FE-4B31-9FBE-F41E59B49739}" type="datetime3">
              <a:rPr lang="en-US" smtClean="0"/>
              <a:t>3 May 2019</a:t>
            </a:fld>
            <a:endParaRPr lang="nl-NL"/>
          </a:p>
        </p:txBody>
      </p:sp>
      <p:sp>
        <p:nvSpPr>
          <p:cNvPr id="6"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DFC05ABD-4FDA-4006-9D7A-B1A67A869877}" type="slidenum">
              <a:rPr lang="nl-NL"/>
              <a:pPr>
                <a:defRPr/>
              </a:pPr>
              <a:t>‹#›</a:t>
            </a:fld>
            <a:endParaRPr lang="nl-NL"/>
          </a:p>
        </p:txBody>
      </p:sp>
    </p:spTree>
    <p:extLst>
      <p:ext uri="{BB962C8B-B14F-4D97-AF65-F5344CB8AC3E}">
        <p14:creationId xmlns:p14="http://schemas.microsoft.com/office/powerpoint/2010/main" val="226507358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fld id="{E86D1277-2070-4AE7-9E4B-6A36E23D88F7}" type="datetime3">
              <a:rPr lang="en-US" smtClean="0"/>
              <a:t>3 May 2019</a:t>
            </a:fld>
            <a:endParaRPr lang="nl-NL"/>
          </a:p>
        </p:txBody>
      </p:sp>
      <p:sp>
        <p:nvSpPr>
          <p:cNvPr id="8"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9" name="Rectangle 6"/>
          <p:cNvSpPr>
            <a:spLocks noGrp="1" noChangeArrowheads="1"/>
          </p:cNvSpPr>
          <p:nvPr>
            <p:ph type="sldNum" sz="quarter" idx="12"/>
          </p:nvPr>
        </p:nvSpPr>
        <p:spPr>
          <a:ln/>
        </p:spPr>
        <p:txBody>
          <a:bodyPr/>
          <a:lstStyle>
            <a:lvl1pPr>
              <a:defRPr/>
            </a:lvl1pPr>
          </a:lstStyle>
          <a:p>
            <a:pPr>
              <a:defRPr/>
            </a:pPr>
            <a:fld id="{80EFEDE3-E81A-4C45-AE1E-A07937799EEE}" type="slidenum">
              <a:rPr lang="nl-NL"/>
              <a:pPr>
                <a:defRPr/>
              </a:pPr>
              <a:t>‹#›</a:t>
            </a:fld>
            <a:endParaRPr lang="nl-NL"/>
          </a:p>
        </p:txBody>
      </p:sp>
    </p:spTree>
    <p:extLst>
      <p:ext uri="{BB962C8B-B14F-4D97-AF65-F5344CB8AC3E}">
        <p14:creationId xmlns:p14="http://schemas.microsoft.com/office/powerpoint/2010/main" val="93432983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fld id="{C55A74C1-A5EE-43AB-922D-2EAC3BCA2858}" type="datetime3">
              <a:rPr lang="en-US" smtClean="0"/>
              <a:t>3 May 2019</a:t>
            </a:fld>
            <a:endParaRPr lang="nl-NL"/>
          </a:p>
        </p:txBody>
      </p:sp>
      <p:sp>
        <p:nvSpPr>
          <p:cNvPr id="4"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02D2B692-8B77-42B6-8919-4063CD52D58D}" type="slidenum">
              <a:rPr lang="nl-NL"/>
              <a:pPr>
                <a:defRPr/>
              </a:pPr>
              <a:t>‹#›</a:t>
            </a:fld>
            <a:endParaRPr lang="nl-NL"/>
          </a:p>
        </p:txBody>
      </p:sp>
    </p:spTree>
    <p:extLst>
      <p:ext uri="{BB962C8B-B14F-4D97-AF65-F5344CB8AC3E}">
        <p14:creationId xmlns:p14="http://schemas.microsoft.com/office/powerpoint/2010/main" val="164263126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94D9563-5766-4A23-9554-F0077FD40FFE}" type="datetime3">
              <a:rPr lang="en-US" smtClean="0"/>
              <a:t>3 May 2019</a:t>
            </a:fld>
            <a:endParaRPr lang="nl-NL"/>
          </a:p>
        </p:txBody>
      </p:sp>
      <p:sp>
        <p:nvSpPr>
          <p:cNvPr id="3"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4" name="Rectangle 6"/>
          <p:cNvSpPr>
            <a:spLocks noGrp="1" noChangeArrowheads="1"/>
          </p:cNvSpPr>
          <p:nvPr>
            <p:ph type="sldNum" sz="quarter" idx="12"/>
          </p:nvPr>
        </p:nvSpPr>
        <p:spPr>
          <a:ln/>
        </p:spPr>
        <p:txBody>
          <a:bodyPr/>
          <a:lstStyle>
            <a:lvl1pPr>
              <a:defRPr/>
            </a:lvl1pPr>
          </a:lstStyle>
          <a:p>
            <a:pPr>
              <a:defRPr/>
            </a:pPr>
            <a:fld id="{56B19493-21EF-4B2E-A8F0-1E1FCA3CFB9D}" type="slidenum">
              <a:rPr lang="nl-NL"/>
              <a:pPr>
                <a:defRPr/>
              </a:pPr>
              <a:t>‹#›</a:t>
            </a:fld>
            <a:endParaRPr lang="nl-NL"/>
          </a:p>
        </p:txBody>
      </p:sp>
    </p:spTree>
    <p:extLst>
      <p:ext uri="{BB962C8B-B14F-4D97-AF65-F5344CB8AC3E}">
        <p14:creationId xmlns:p14="http://schemas.microsoft.com/office/powerpoint/2010/main" val="938977960"/>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DDBE665-DEB8-4F0B-9149-8DEFAB4153AF}" type="datetime3">
              <a:rPr lang="en-US" smtClean="0"/>
              <a:t>3 May 2019</a:t>
            </a:fld>
            <a:endParaRPr lang="nl-NL"/>
          </a:p>
        </p:txBody>
      </p:sp>
      <p:sp>
        <p:nvSpPr>
          <p:cNvPr id="6"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E92227D8-EF32-45BA-8B21-EF08C2D4CB43}" type="slidenum">
              <a:rPr lang="nl-NL"/>
              <a:pPr>
                <a:defRPr/>
              </a:pPr>
              <a:t>‹#›</a:t>
            </a:fld>
            <a:endParaRPr lang="nl-NL"/>
          </a:p>
        </p:txBody>
      </p:sp>
    </p:spTree>
    <p:extLst>
      <p:ext uri="{BB962C8B-B14F-4D97-AF65-F5344CB8AC3E}">
        <p14:creationId xmlns:p14="http://schemas.microsoft.com/office/powerpoint/2010/main" val="317988431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EEC6850-04E4-417C-BB2D-E9F47AECA1C1}" type="datetime3">
              <a:rPr lang="en-US" smtClean="0"/>
              <a:t>3 May 2019</a:t>
            </a:fld>
            <a:endParaRPr lang="nl-NL"/>
          </a:p>
        </p:txBody>
      </p:sp>
      <p:sp>
        <p:nvSpPr>
          <p:cNvPr id="6"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84C7AFDC-318A-43CA-8CF0-CAD755EE1240}" type="slidenum">
              <a:rPr lang="nl-NL"/>
              <a:pPr>
                <a:defRPr/>
              </a:pPr>
              <a:t>‹#›</a:t>
            </a:fld>
            <a:endParaRPr lang="nl-NL"/>
          </a:p>
        </p:txBody>
      </p:sp>
    </p:spTree>
    <p:extLst>
      <p:ext uri="{BB962C8B-B14F-4D97-AF65-F5344CB8AC3E}">
        <p14:creationId xmlns:p14="http://schemas.microsoft.com/office/powerpoint/2010/main" val="112305582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1191"/>
            <a:ext cx="9144000" cy="715566"/>
          </a:xfrm>
          <a:prstGeom prst="rect">
            <a:avLst/>
          </a:prstGeom>
          <a:gradFill rotWithShape="1">
            <a:gsLst>
              <a:gs pos="0">
                <a:srgbClr val="B2B2B2"/>
              </a:gs>
              <a:gs pos="100000">
                <a:srgbClr val="5F5F5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28" name="Rectangle 3"/>
          <p:cNvSpPr>
            <a:spLocks noGrp="1" noChangeArrowheads="1"/>
          </p:cNvSpPr>
          <p:nvPr>
            <p:ph type="body" idx="1"/>
          </p:nvPr>
        </p:nvSpPr>
        <p:spPr bwMode="auto">
          <a:xfrm>
            <a:off x="696913" y="1112043"/>
            <a:ext cx="7874000" cy="322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Klik om de opmaakprofielen van de modeltekst te bewerken</a:t>
            </a:r>
          </a:p>
          <a:p>
            <a:pPr lvl="1"/>
            <a:r>
              <a:rPr lang="en-GB"/>
              <a:t>Tweede niveau</a:t>
            </a:r>
          </a:p>
          <a:p>
            <a:pPr lvl="2"/>
            <a:r>
              <a:rPr lang="en-GB"/>
              <a:t>Derde niveau</a:t>
            </a:r>
          </a:p>
          <a:p>
            <a:pPr lvl="3"/>
            <a:r>
              <a:rPr lang="en-GB"/>
              <a:t>Vierde niveau</a:t>
            </a:r>
          </a:p>
          <a:p>
            <a:pPr lvl="4"/>
            <a:r>
              <a:rPr lang="en-GB"/>
              <a:t>Vijfde niveau</a:t>
            </a:r>
          </a:p>
          <a:p>
            <a:pPr lvl="0"/>
            <a:endParaRPr lang="nl-NL"/>
          </a:p>
        </p:txBody>
      </p:sp>
      <p:sp>
        <p:nvSpPr>
          <p:cNvPr id="4100" name="Rectangle 4"/>
          <p:cNvSpPr>
            <a:spLocks noGrp="1" noChangeArrowheads="1"/>
          </p:cNvSpPr>
          <p:nvPr>
            <p:ph type="dt" sz="half" idx="2"/>
          </p:nvPr>
        </p:nvSpPr>
        <p:spPr bwMode="auto">
          <a:xfrm>
            <a:off x="4076990" y="4960144"/>
            <a:ext cx="1436688"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defRPr sz="900" smtClean="0">
                <a:solidFill>
                  <a:srgbClr val="008BBF"/>
                </a:solidFill>
              </a:defRPr>
            </a:lvl1pPr>
          </a:lstStyle>
          <a:p>
            <a:pPr>
              <a:defRPr/>
            </a:pPr>
            <a:fld id="{AB32B09A-0845-4E3A-9CCF-3854A36EA4A9}" type="datetime3">
              <a:rPr lang="en-US" smtClean="0"/>
              <a:t>3 May 2019</a:t>
            </a:fld>
            <a:endParaRPr lang="nl-NL"/>
          </a:p>
        </p:txBody>
      </p:sp>
      <p:sp>
        <p:nvSpPr>
          <p:cNvPr id="4101" name="Rectangle 5"/>
          <p:cNvSpPr>
            <a:spLocks noGrp="1" noChangeArrowheads="1"/>
          </p:cNvSpPr>
          <p:nvPr>
            <p:ph type="ftr" sz="quarter" idx="3"/>
          </p:nvPr>
        </p:nvSpPr>
        <p:spPr bwMode="auto">
          <a:xfrm>
            <a:off x="685800" y="4960144"/>
            <a:ext cx="2955175"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defRPr sz="900">
                <a:solidFill>
                  <a:srgbClr val="008BBF"/>
                </a:solidFill>
              </a:defRPr>
            </a:lvl1pPr>
          </a:lstStyle>
          <a:p>
            <a:pPr>
              <a:defRPr/>
            </a:pPr>
            <a:r>
              <a:rPr lang="en-US"/>
              <a:t>WP3-IMTA model Deltares</a:t>
            </a:r>
            <a:endParaRPr lang="nl-NL"/>
          </a:p>
        </p:txBody>
      </p:sp>
      <p:sp>
        <p:nvSpPr>
          <p:cNvPr id="4102" name="Rectangle 6"/>
          <p:cNvSpPr>
            <a:spLocks noGrp="1" noChangeArrowheads="1"/>
          </p:cNvSpPr>
          <p:nvPr>
            <p:ph type="sldNum" sz="quarter" idx="4"/>
          </p:nvPr>
        </p:nvSpPr>
        <p:spPr bwMode="auto">
          <a:xfrm>
            <a:off x="6930238" y="4960144"/>
            <a:ext cx="468313"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900">
                <a:solidFill>
                  <a:srgbClr val="008BBF"/>
                </a:solidFill>
              </a:defRPr>
            </a:lvl1pPr>
          </a:lstStyle>
          <a:p>
            <a:pPr>
              <a:defRPr/>
            </a:pPr>
            <a:fld id="{05A5A848-9ECC-4EBB-816D-0084B2579A14}" type="slidenum">
              <a:rPr lang="nl-NL"/>
              <a:pPr>
                <a:defRPr/>
              </a:pPr>
              <a:t>‹#›</a:t>
            </a:fld>
            <a:endParaRPr lang="nl-NL"/>
          </a:p>
        </p:txBody>
      </p:sp>
      <p:sp>
        <p:nvSpPr>
          <p:cNvPr id="1034" name="Line 11"/>
          <p:cNvSpPr>
            <a:spLocks noChangeShapeType="1"/>
          </p:cNvSpPr>
          <p:nvPr/>
        </p:nvSpPr>
        <p:spPr bwMode="auto">
          <a:xfrm flipH="1">
            <a:off x="-1" y="4850606"/>
            <a:ext cx="7439025" cy="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0" name="Picture 6"/>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219043" y="0"/>
            <a:ext cx="924956"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userDrawn="1"/>
        </p:nvPicPr>
        <p:blipFill rotWithShape="1">
          <a:blip r:embed="rId15" cstate="print">
            <a:extLst>
              <a:ext uri="{28A0092B-C50C-407E-A947-70E740481C1C}">
                <a14:useLocalDpi xmlns:a14="http://schemas.microsoft.com/office/drawing/2010/main" val="0"/>
              </a:ext>
            </a:extLst>
          </a:blip>
          <a:srcRect l="15633" r="9567"/>
          <a:stretch/>
        </p:blipFill>
        <p:spPr bwMode="auto">
          <a:xfrm>
            <a:off x="7111301" y="-1"/>
            <a:ext cx="987124"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userDrawn="1"/>
        </p:nvGrpSpPr>
        <p:grpSpPr>
          <a:xfrm>
            <a:off x="-6350" y="-2381"/>
            <a:ext cx="9158288" cy="716756"/>
            <a:chOff x="-6350" y="-2381"/>
            <a:chExt cx="9158288" cy="716756"/>
          </a:xfrm>
        </p:grpSpPr>
        <p:sp>
          <p:nvSpPr>
            <p:cNvPr id="1038" name="Rectangle 13"/>
            <p:cNvSpPr>
              <a:spLocks noChangeArrowheads="1"/>
            </p:cNvSpPr>
            <p:nvPr/>
          </p:nvSpPr>
          <p:spPr bwMode="auto">
            <a:xfrm>
              <a:off x="-6350" y="-2381"/>
              <a:ext cx="9158288" cy="239316"/>
            </a:xfrm>
            <a:prstGeom prst="rect">
              <a:avLst/>
            </a:prstGeom>
            <a:solidFill>
              <a:srgbClr val="5F5F5F">
                <a:alpha val="1019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39" name="Rectangle 14"/>
            <p:cNvSpPr>
              <a:spLocks noChangeArrowheads="1"/>
            </p:cNvSpPr>
            <p:nvPr/>
          </p:nvSpPr>
          <p:spPr bwMode="auto">
            <a:xfrm>
              <a:off x="0" y="238125"/>
              <a:ext cx="9144000" cy="238125"/>
            </a:xfrm>
            <a:prstGeom prst="rect">
              <a:avLst/>
            </a:prstGeom>
            <a:solidFill>
              <a:srgbClr val="5F5F5F">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40" name="Rectangle 15"/>
            <p:cNvSpPr>
              <a:spLocks noChangeArrowheads="1"/>
            </p:cNvSpPr>
            <p:nvPr/>
          </p:nvSpPr>
          <p:spPr bwMode="auto">
            <a:xfrm>
              <a:off x="0" y="476250"/>
              <a:ext cx="9144000" cy="238125"/>
            </a:xfrm>
            <a:prstGeom prst="rect">
              <a:avLst/>
            </a:prstGeom>
            <a:solidFill>
              <a:srgbClr val="5F5F5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nchor="ctr"/>
            <a:lstStyle/>
            <a:p>
              <a:pPr algn="ctr" defTabSz="414338" hangingPunct="0">
                <a:lnSpc>
                  <a:spcPct val="80000"/>
                </a:lnSpc>
                <a:buClr>
                  <a:srgbClr val="000000"/>
                </a:buClr>
                <a:buSzPct val="45000"/>
                <a:buFont typeface="Wingdings" pitchFamily="2" charset="2"/>
                <a:buNone/>
              </a:pPr>
              <a:endParaRPr lang="en-GB" sz="1600">
                <a:solidFill>
                  <a:schemeClr val="bg1"/>
                </a:solidFill>
                <a:ea typeface="MS Gothic" pitchFamily="49" charset="-128"/>
              </a:endParaRPr>
            </a:p>
          </p:txBody>
        </p:sp>
        <p:sp>
          <p:nvSpPr>
            <p:cNvPr id="1041" name="Line 16"/>
            <p:cNvSpPr>
              <a:spLocks noChangeShapeType="1"/>
            </p:cNvSpPr>
            <p:nvPr/>
          </p:nvSpPr>
          <p:spPr bwMode="auto">
            <a:xfrm>
              <a:off x="0" y="238125"/>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42" name="Line 17"/>
            <p:cNvSpPr>
              <a:spLocks noChangeShapeType="1"/>
            </p:cNvSpPr>
            <p:nvPr/>
          </p:nvSpPr>
          <p:spPr bwMode="auto">
            <a:xfrm flipV="1">
              <a:off x="0" y="475059"/>
              <a:ext cx="9144000" cy="119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32" name="Line 8"/>
            <p:cNvSpPr>
              <a:spLocks noChangeShapeType="1"/>
            </p:cNvSpPr>
            <p:nvPr/>
          </p:nvSpPr>
          <p:spPr bwMode="auto">
            <a:xfrm>
              <a:off x="-1" y="714375"/>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037" name="Rectangle 9"/>
          <p:cNvSpPr>
            <a:spLocks noGrp="1" noChangeArrowheads="1"/>
          </p:cNvSpPr>
          <p:nvPr>
            <p:ph type="title"/>
          </p:nvPr>
        </p:nvSpPr>
        <p:spPr bwMode="auto">
          <a:xfrm>
            <a:off x="696913" y="125599"/>
            <a:ext cx="8196262" cy="45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nl-NL"/>
              <a:t>Klik om het opmaakprofiel te bewerken</a:t>
            </a:r>
          </a:p>
        </p:txBody>
      </p:sp>
      <p:pic>
        <p:nvPicPr>
          <p:cNvPr id="22" name="Picture 18" descr="woordmerk"/>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522128" y="4777581"/>
            <a:ext cx="15732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B2B2B2"/>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1"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hf hdr="0"/>
  <p:txStyles>
    <p:titleStyle>
      <a:lvl1pPr algn="l" rtl="0" eaLnBrk="0" fontAlgn="base" hangingPunct="0">
        <a:spcBef>
          <a:spcPct val="0"/>
        </a:spcBef>
        <a:spcAft>
          <a:spcPct val="0"/>
        </a:spcAft>
        <a:defRPr sz="2400" b="1">
          <a:solidFill>
            <a:srgbClr val="FFFFFE"/>
          </a:solidFill>
          <a:latin typeface="+mj-lt"/>
          <a:ea typeface="+mj-ea"/>
          <a:cs typeface="+mj-cs"/>
        </a:defRPr>
      </a:lvl1pPr>
      <a:lvl2pPr algn="l" rtl="0" eaLnBrk="0" fontAlgn="base" hangingPunct="0">
        <a:spcBef>
          <a:spcPct val="0"/>
        </a:spcBef>
        <a:spcAft>
          <a:spcPct val="0"/>
        </a:spcAft>
        <a:defRPr sz="2800" b="1">
          <a:solidFill>
            <a:srgbClr val="FFFFFE"/>
          </a:solidFill>
          <a:latin typeface="Arial" charset="0"/>
        </a:defRPr>
      </a:lvl2pPr>
      <a:lvl3pPr algn="l" rtl="0" eaLnBrk="0" fontAlgn="base" hangingPunct="0">
        <a:spcBef>
          <a:spcPct val="0"/>
        </a:spcBef>
        <a:spcAft>
          <a:spcPct val="0"/>
        </a:spcAft>
        <a:defRPr sz="2800" b="1">
          <a:solidFill>
            <a:srgbClr val="FFFFFE"/>
          </a:solidFill>
          <a:latin typeface="Arial" charset="0"/>
        </a:defRPr>
      </a:lvl3pPr>
      <a:lvl4pPr algn="l" rtl="0" eaLnBrk="0" fontAlgn="base" hangingPunct="0">
        <a:spcBef>
          <a:spcPct val="0"/>
        </a:spcBef>
        <a:spcAft>
          <a:spcPct val="0"/>
        </a:spcAft>
        <a:defRPr sz="2800" b="1">
          <a:solidFill>
            <a:srgbClr val="FFFFFE"/>
          </a:solidFill>
          <a:latin typeface="Arial" charset="0"/>
        </a:defRPr>
      </a:lvl4pPr>
      <a:lvl5pPr algn="l" rtl="0" eaLnBrk="0" fontAlgn="base" hangingPunct="0">
        <a:spcBef>
          <a:spcPct val="0"/>
        </a:spcBef>
        <a:spcAft>
          <a:spcPct val="0"/>
        </a:spcAft>
        <a:defRPr sz="2800" b="1">
          <a:solidFill>
            <a:srgbClr val="FFFFFE"/>
          </a:solidFill>
          <a:latin typeface="Arial" charset="0"/>
        </a:defRPr>
      </a:lvl5pPr>
      <a:lvl6pPr marL="457200" algn="l" rtl="0" fontAlgn="base">
        <a:spcBef>
          <a:spcPct val="0"/>
        </a:spcBef>
        <a:spcAft>
          <a:spcPct val="0"/>
        </a:spcAft>
        <a:defRPr sz="2800" b="1">
          <a:solidFill>
            <a:srgbClr val="FFFFFE"/>
          </a:solidFill>
          <a:latin typeface="Arial" charset="0"/>
        </a:defRPr>
      </a:lvl6pPr>
      <a:lvl7pPr marL="914400" algn="l" rtl="0" fontAlgn="base">
        <a:spcBef>
          <a:spcPct val="0"/>
        </a:spcBef>
        <a:spcAft>
          <a:spcPct val="0"/>
        </a:spcAft>
        <a:defRPr sz="2800" b="1">
          <a:solidFill>
            <a:srgbClr val="FFFFFE"/>
          </a:solidFill>
          <a:latin typeface="Arial" charset="0"/>
        </a:defRPr>
      </a:lvl7pPr>
      <a:lvl8pPr marL="1371600" algn="l" rtl="0" fontAlgn="base">
        <a:spcBef>
          <a:spcPct val="0"/>
        </a:spcBef>
        <a:spcAft>
          <a:spcPct val="0"/>
        </a:spcAft>
        <a:defRPr sz="2800" b="1">
          <a:solidFill>
            <a:srgbClr val="FFFFFE"/>
          </a:solidFill>
          <a:latin typeface="Arial" charset="0"/>
        </a:defRPr>
      </a:lvl8pPr>
      <a:lvl9pPr marL="1828800" algn="l" rtl="0" fontAlgn="base">
        <a:spcBef>
          <a:spcPct val="0"/>
        </a:spcBef>
        <a:spcAft>
          <a:spcPct val="0"/>
        </a:spcAft>
        <a:defRPr sz="2800" b="1">
          <a:solidFill>
            <a:srgbClr val="FFFFFE"/>
          </a:solidFill>
          <a:latin typeface="Arial" charset="0"/>
        </a:defRPr>
      </a:lvl9pPr>
    </p:titleStyle>
    <p:body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825500" indent="-285750" algn="l" rtl="0" eaLnBrk="0" fontAlgn="base" hangingPunct="0">
        <a:spcBef>
          <a:spcPct val="20000"/>
        </a:spcBef>
        <a:spcAft>
          <a:spcPct val="0"/>
        </a:spcAft>
        <a:buClr>
          <a:srgbClr val="008BBF"/>
        </a:buClr>
        <a:buFont typeface="Arial" charset="0"/>
        <a:buChar char="•"/>
        <a:defRPr sz="2000">
          <a:solidFill>
            <a:schemeClr val="tx1"/>
          </a:solidFill>
          <a:latin typeface="+mn-lt"/>
        </a:defRPr>
      </a:lvl2pPr>
      <a:lvl3pPr marL="1233488" indent="-228600" algn="l" rtl="0" eaLnBrk="0" fontAlgn="base" hangingPunct="0">
        <a:spcBef>
          <a:spcPct val="20000"/>
        </a:spcBef>
        <a:spcAft>
          <a:spcPct val="0"/>
        </a:spcAft>
        <a:buClr>
          <a:srgbClr val="008BBF"/>
        </a:buClr>
        <a:buFont typeface="Wingdings" pitchFamily="2" charset="2"/>
        <a:buChar char="Ø"/>
        <a:defRPr>
          <a:solidFill>
            <a:schemeClr val="tx1"/>
          </a:solidFill>
          <a:latin typeface="+mn-lt"/>
        </a:defRPr>
      </a:lvl3pPr>
      <a:lvl4pPr marL="1641475" indent="-228600" algn="l" rtl="0" eaLnBrk="0" fontAlgn="base" hangingPunct="0">
        <a:spcBef>
          <a:spcPct val="20000"/>
        </a:spcBef>
        <a:spcAft>
          <a:spcPct val="0"/>
        </a:spcAft>
        <a:buClr>
          <a:srgbClr val="008BBF"/>
        </a:buClr>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rgbClr val="008BBF"/>
        </a:buClr>
        <a:buFont typeface="Wingdings" pitchFamily="2" charset="2"/>
        <a:buChar char="v"/>
        <a:defRPr sz="1600">
          <a:solidFill>
            <a:schemeClr val="tx1"/>
          </a:solidFill>
          <a:latin typeface="+mn-lt"/>
        </a:defRPr>
      </a:lvl5pPr>
      <a:lvl6pPr marL="25146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6pPr>
      <a:lvl7pPr marL="29718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7pPr>
      <a:lvl8pPr marL="34290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8pPr>
      <a:lvl9pPr marL="38862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15640"/>
          <a:stretch/>
        </p:blipFill>
        <p:spPr bwMode="auto">
          <a:xfrm>
            <a:off x="0" y="0"/>
            <a:ext cx="9145588"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onderkant"/>
          <p:cNvPicPr>
            <a:picLocks noChangeAspect="1" noChangeArrowheads="1"/>
          </p:cNvPicPr>
          <p:nvPr/>
        </p:nvPicPr>
        <p:blipFill>
          <a:blip r:embed="rId14">
            <a:extLst>
              <a:ext uri="{28A0092B-C50C-407E-A947-70E740481C1C}">
                <a14:useLocalDpi xmlns:a14="http://schemas.microsoft.com/office/drawing/2010/main" val="0"/>
              </a:ext>
            </a:extLst>
          </a:blip>
          <a:srcRect b="9828"/>
          <a:stretch>
            <a:fillRect/>
          </a:stretch>
        </p:blipFill>
        <p:spPr bwMode="auto">
          <a:xfrm>
            <a:off x="0" y="4343400"/>
            <a:ext cx="914558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4"/>
          <p:cNvSpPr>
            <a:spLocks noChangeArrowheads="1"/>
          </p:cNvSpPr>
          <p:nvPr/>
        </p:nvSpPr>
        <p:spPr bwMode="auto">
          <a:xfrm>
            <a:off x="-1588" y="0"/>
            <a:ext cx="9145588" cy="244079"/>
          </a:xfrm>
          <a:prstGeom prst="rect">
            <a:avLst/>
          </a:prstGeom>
          <a:solidFill>
            <a:schemeClr val="tx1">
              <a:alpha val="25098"/>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3" name="Rectangle 5"/>
          <p:cNvSpPr>
            <a:spLocks noChangeArrowheads="1"/>
          </p:cNvSpPr>
          <p:nvPr/>
        </p:nvSpPr>
        <p:spPr bwMode="auto">
          <a:xfrm>
            <a:off x="-1588" y="244078"/>
            <a:ext cx="9145588" cy="241697"/>
          </a:xfrm>
          <a:prstGeom prst="rect">
            <a:avLst/>
          </a:prstGeom>
          <a:solidFill>
            <a:schemeClr val="tx1">
              <a:alpha val="349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4" name="Rectangle 6"/>
          <p:cNvSpPr>
            <a:spLocks noChangeArrowheads="1"/>
          </p:cNvSpPr>
          <p:nvPr/>
        </p:nvSpPr>
        <p:spPr bwMode="auto">
          <a:xfrm>
            <a:off x="-1588" y="485775"/>
            <a:ext cx="9145588" cy="244079"/>
          </a:xfrm>
          <a:prstGeom prst="rect">
            <a:avLst/>
          </a:prstGeom>
          <a:solidFill>
            <a:schemeClr val="tx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nchor="ctr"/>
          <a:lstStyle/>
          <a:p>
            <a:pPr algn="ctr" defTabSz="414338" hangingPunct="0">
              <a:lnSpc>
                <a:spcPct val="80000"/>
              </a:lnSpc>
              <a:buClr>
                <a:srgbClr val="000000"/>
              </a:buClr>
              <a:buSzPct val="45000"/>
              <a:buFont typeface="Wingdings" pitchFamily="2" charset="2"/>
              <a:buNone/>
            </a:pPr>
            <a:endParaRPr lang="en-GB" sz="1600">
              <a:solidFill>
                <a:schemeClr val="bg1"/>
              </a:solidFill>
              <a:ea typeface="MS Gothic" pitchFamily="49" charset="-128"/>
            </a:endParaRPr>
          </a:p>
        </p:txBody>
      </p:sp>
      <p:sp>
        <p:nvSpPr>
          <p:cNvPr id="2055" name="Line 7"/>
          <p:cNvSpPr>
            <a:spLocks noChangeShapeType="1"/>
          </p:cNvSpPr>
          <p:nvPr/>
        </p:nvSpPr>
        <p:spPr bwMode="auto">
          <a:xfrm>
            <a:off x="-1588" y="244078"/>
            <a:ext cx="914082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6" name="Line 8"/>
          <p:cNvSpPr>
            <a:spLocks noChangeShapeType="1"/>
          </p:cNvSpPr>
          <p:nvPr/>
        </p:nvSpPr>
        <p:spPr bwMode="auto">
          <a:xfrm>
            <a:off x="-1588" y="485775"/>
            <a:ext cx="914082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7" name="Line 9"/>
          <p:cNvSpPr>
            <a:spLocks noChangeShapeType="1"/>
          </p:cNvSpPr>
          <p:nvPr/>
        </p:nvSpPr>
        <p:spPr bwMode="auto">
          <a:xfrm>
            <a:off x="-1588" y="729854"/>
            <a:ext cx="914082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9" name="Rectangle 11"/>
          <p:cNvSpPr>
            <a:spLocks noGrp="1" noChangeArrowheads="1"/>
          </p:cNvSpPr>
          <p:nvPr>
            <p:ph type="title"/>
          </p:nvPr>
        </p:nvSpPr>
        <p:spPr bwMode="auto">
          <a:xfrm>
            <a:off x="631825" y="2628900"/>
            <a:ext cx="8229600" cy="48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t>&lt;hoofdstuknummer&gt;</a:t>
            </a:r>
          </a:p>
        </p:txBody>
      </p:sp>
      <p:sp>
        <p:nvSpPr>
          <p:cNvPr id="2060" name="Rectangle 12"/>
          <p:cNvSpPr>
            <a:spLocks noGrp="1" noChangeArrowheads="1"/>
          </p:cNvSpPr>
          <p:nvPr>
            <p:ph type="body" idx="1"/>
          </p:nvPr>
        </p:nvSpPr>
        <p:spPr bwMode="auto">
          <a:xfrm>
            <a:off x="611188" y="3112294"/>
            <a:ext cx="8208962" cy="43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t>&lt;hoofdstuktitel&gt;</a:t>
            </a:r>
          </a:p>
        </p:txBody>
      </p:sp>
      <p:pic>
        <p:nvPicPr>
          <p:cNvPr id="13" name="Picture 10" descr="woordmerk"/>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391400" y="4679564"/>
            <a:ext cx="156686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hf hdr="0"/>
  <p:txStyles>
    <p:titleStyle>
      <a:lvl1pPr algn="l" rtl="0" eaLnBrk="0" fontAlgn="base" hangingPunct="0">
        <a:spcBef>
          <a:spcPct val="0"/>
        </a:spcBef>
        <a:spcAft>
          <a:spcPct val="0"/>
        </a:spcAft>
        <a:defRPr sz="4400" b="1">
          <a:solidFill>
            <a:schemeClr val="bg1"/>
          </a:solidFill>
          <a:latin typeface="+mj-lt"/>
          <a:ea typeface="+mj-ea"/>
          <a:cs typeface="+mj-cs"/>
        </a:defRPr>
      </a:lvl1pPr>
      <a:lvl2pPr algn="l" rtl="0" eaLnBrk="0" fontAlgn="base" hangingPunct="0">
        <a:spcBef>
          <a:spcPct val="0"/>
        </a:spcBef>
        <a:spcAft>
          <a:spcPct val="0"/>
        </a:spcAft>
        <a:defRPr sz="4400" b="1">
          <a:solidFill>
            <a:schemeClr val="bg1"/>
          </a:solidFill>
          <a:latin typeface="Arial" charset="0"/>
        </a:defRPr>
      </a:lvl2pPr>
      <a:lvl3pPr algn="l" rtl="0" eaLnBrk="0" fontAlgn="base" hangingPunct="0">
        <a:spcBef>
          <a:spcPct val="0"/>
        </a:spcBef>
        <a:spcAft>
          <a:spcPct val="0"/>
        </a:spcAft>
        <a:defRPr sz="4400" b="1">
          <a:solidFill>
            <a:schemeClr val="bg1"/>
          </a:solidFill>
          <a:latin typeface="Arial" charset="0"/>
        </a:defRPr>
      </a:lvl3pPr>
      <a:lvl4pPr algn="l" rtl="0" eaLnBrk="0" fontAlgn="base" hangingPunct="0">
        <a:spcBef>
          <a:spcPct val="0"/>
        </a:spcBef>
        <a:spcAft>
          <a:spcPct val="0"/>
        </a:spcAft>
        <a:defRPr sz="4400" b="1">
          <a:solidFill>
            <a:schemeClr val="bg1"/>
          </a:solidFill>
          <a:latin typeface="Arial" charset="0"/>
        </a:defRPr>
      </a:lvl4pPr>
      <a:lvl5pPr algn="l" rtl="0" eaLnBrk="0" fontAlgn="base" hangingPunct="0">
        <a:spcBef>
          <a:spcPct val="0"/>
        </a:spcBef>
        <a:spcAft>
          <a:spcPct val="0"/>
        </a:spcAft>
        <a:defRPr sz="4400" b="1">
          <a:solidFill>
            <a:schemeClr val="bg1"/>
          </a:solidFill>
          <a:latin typeface="Arial" charset="0"/>
        </a:defRPr>
      </a:lvl5pPr>
      <a:lvl6pPr marL="457200" algn="l" rtl="0" fontAlgn="base">
        <a:spcBef>
          <a:spcPct val="0"/>
        </a:spcBef>
        <a:spcAft>
          <a:spcPct val="0"/>
        </a:spcAft>
        <a:defRPr sz="4400" b="1">
          <a:solidFill>
            <a:schemeClr val="bg1"/>
          </a:solidFill>
          <a:latin typeface="Arial" charset="0"/>
        </a:defRPr>
      </a:lvl6pPr>
      <a:lvl7pPr marL="914400" algn="l" rtl="0" fontAlgn="base">
        <a:spcBef>
          <a:spcPct val="0"/>
        </a:spcBef>
        <a:spcAft>
          <a:spcPct val="0"/>
        </a:spcAft>
        <a:defRPr sz="4400" b="1">
          <a:solidFill>
            <a:schemeClr val="bg1"/>
          </a:solidFill>
          <a:latin typeface="Arial" charset="0"/>
        </a:defRPr>
      </a:lvl7pPr>
      <a:lvl8pPr marL="1371600" algn="l" rtl="0" fontAlgn="base">
        <a:spcBef>
          <a:spcPct val="0"/>
        </a:spcBef>
        <a:spcAft>
          <a:spcPct val="0"/>
        </a:spcAft>
        <a:defRPr sz="4400" b="1">
          <a:solidFill>
            <a:schemeClr val="bg1"/>
          </a:solidFill>
          <a:latin typeface="Arial" charset="0"/>
        </a:defRPr>
      </a:lvl8pPr>
      <a:lvl9pPr marL="1828800" algn="l" rtl="0" fontAlgn="base">
        <a:spcBef>
          <a:spcPct val="0"/>
        </a:spcBef>
        <a:spcAft>
          <a:spcPct val="0"/>
        </a:spcAft>
        <a:defRPr sz="4400" b="1">
          <a:solidFill>
            <a:schemeClr val="bg1"/>
          </a:solidFill>
          <a:latin typeface="Arial" charset="0"/>
        </a:defRPr>
      </a:lvl9pPr>
    </p:titleStyle>
    <p:bodyStyle>
      <a:lvl1pPr marL="342900" indent="-342900" algn="l" rtl="0" eaLnBrk="0" fontAlgn="base" hangingPunct="0">
        <a:spcBef>
          <a:spcPct val="20000"/>
        </a:spcBef>
        <a:spcAft>
          <a:spcPct val="0"/>
        </a:spcAft>
        <a:defRPr sz="4400" b="1">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2"/>
          <p:cNvSpPr>
            <a:spLocks noGrp="1" noChangeArrowheads="1"/>
          </p:cNvSpPr>
          <p:nvPr>
            <p:ph type="dt"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3FF85D6-6CBE-47E2-9777-989E04EF8B1A}" type="datetime3">
              <a:rPr lang="en-US" sz="1400" smtClean="0">
                <a:solidFill>
                  <a:srgbClr val="008BBF"/>
                </a:solidFill>
              </a:rPr>
              <a:t>3 May 2019</a:t>
            </a:fld>
            <a:endParaRPr lang="nl-NL" sz="1400" dirty="0">
              <a:solidFill>
                <a:srgbClr val="008BBF"/>
              </a:solidFill>
            </a:endParaRPr>
          </a:p>
        </p:txBody>
      </p:sp>
      <p:sp>
        <p:nvSpPr>
          <p:cNvPr id="4099" name="Rectangle 2"/>
          <p:cNvSpPr>
            <a:spLocks noGrp="1" noChangeArrowheads="1"/>
          </p:cNvSpPr>
          <p:nvPr>
            <p:ph type="ctrTitle"/>
          </p:nvPr>
        </p:nvSpPr>
        <p:spPr>
          <a:xfrm>
            <a:off x="2057400" y="2259807"/>
            <a:ext cx="6618288" cy="1035844"/>
          </a:xfrm>
        </p:spPr>
        <p:txBody>
          <a:bodyPr/>
          <a:lstStyle/>
          <a:p>
            <a:pPr eaLnBrk="1" hangingPunct="1"/>
            <a:r>
              <a:rPr lang="en-US" dirty="0"/>
              <a:t>Current developments in DELWAQ:</a:t>
            </a:r>
            <a:br>
              <a:rPr lang="en-US" dirty="0"/>
            </a:br>
            <a:r>
              <a:rPr lang="en-US" dirty="0" err="1"/>
              <a:t>MacroALGae</a:t>
            </a:r>
            <a:r>
              <a:rPr lang="en-US" dirty="0"/>
              <a:t> (MALG)</a:t>
            </a:r>
            <a:endParaRPr lang="en-US" sz="2400" dirty="0"/>
          </a:p>
        </p:txBody>
      </p:sp>
      <p:sp>
        <p:nvSpPr>
          <p:cNvPr id="4100" name="Rectangle 3"/>
          <p:cNvSpPr>
            <a:spLocks noGrp="1" noChangeArrowheads="1"/>
          </p:cNvSpPr>
          <p:nvPr>
            <p:ph type="subTitle" idx="1"/>
          </p:nvPr>
        </p:nvSpPr>
        <p:spPr>
          <a:xfrm>
            <a:off x="2057401" y="3442453"/>
            <a:ext cx="6260123" cy="858440"/>
          </a:xfrm>
        </p:spPr>
        <p:txBody>
          <a:bodyPr/>
          <a:lstStyle/>
          <a:p>
            <a:pPr marL="0" indent="0" eaLnBrk="1" hangingPunct="1"/>
            <a:r>
              <a:rPr lang="nl-NL" sz="1600" i="1" dirty="0"/>
              <a:t>Rudy Schueder </a:t>
            </a:r>
            <a:r>
              <a:rPr lang="nl-NL" sz="1600" i="1" dirty="0" err="1"/>
              <a:t>and</a:t>
            </a:r>
            <a:r>
              <a:rPr lang="nl-NL" sz="1600" i="1" dirty="0"/>
              <a:t> Luca van Duren</a:t>
            </a:r>
          </a:p>
          <a:p>
            <a:pPr marL="0" indent="0" eaLnBrk="1" hangingPunct="1"/>
            <a:endParaRPr lang="en-US" sz="1600" i="1" dirty="0"/>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location in water column</a:t>
            </a:r>
          </a:p>
        </p:txBody>
      </p:sp>
      <p:sp>
        <p:nvSpPr>
          <p:cNvPr id="3" name="Content Placeholder 2"/>
          <p:cNvSpPr>
            <a:spLocks noGrp="1"/>
          </p:cNvSpPr>
          <p:nvPr>
            <p:ph idx="1"/>
          </p:nvPr>
        </p:nvSpPr>
        <p:spPr>
          <a:xfrm>
            <a:off x="696913" y="1112043"/>
            <a:ext cx="6415813" cy="3225404"/>
          </a:xfrm>
        </p:spPr>
        <p:txBody>
          <a:bodyPr/>
          <a:lstStyle/>
          <a:p>
            <a:r>
              <a:rPr lang="en-US" dirty="0"/>
              <a:t>How to deal with this?</a:t>
            </a:r>
          </a:p>
          <a:p>
            <a:r>
              <a:rPr lang="en-US" dirty="0"/>
              <a:t>User must specify 2 key parameters:</a:t>
            </a:r>
          </a:p>
          <a:p>
            <a:pPr lvl="1"/>
            <a:r>
              <a:rPr lang="en-US" dirty="0"/>
              <a:t>Linear density </a:t>
            </a:r>
            <a:r>
              <a:rPr lang="en-US" dirty="0" err="1"/>
              <a:t>LinDenMAL</a:t>
            </a:r>
            <a:r>
              <a:rPr lang="en-US" dirty="0"/>
              <a:t> (g/(m m2))</a:t>
            </a:r>
          </a:p>
          <a:p>
            <a:pPr lvl="2"/>
            <a:r>
              <a:rPr lang="en-US" i="1" dirty="0"/>
              <a:t>“How much mass does it take 1 m2 of a colony to grow 1 m?”</a:t>
            </a:r>
          </a:p>
          <a:p>
            <a:pPr lvl="2"/>
            <a:r>
              <a:rPr lang="en-US" dirty="0"/>
              <a:t>Essentially related to how densely the farmer has seeded the installation</a:t>
            </a:r>
          </a:p>
          <a:p>
            <a:pPr lvl="1"/>
            <a:r>
              <a:rPr lang="en-US" dirty="0"/>
              <a:t>Area density </a:t>
            </a:r>
            <a:r>
              <a:rPr lang="en-US" dirty="0" err="1"/>
              <a:t>ArDenMAL</a:t>
            </a:r>
            <a:r>
              <a:rPr lang="en-US" dirty="0"/>
              <a:t> (g/m2)</a:t>
            </a:r>
          </a:p>
          <a:p>
            <a:pPr lvl="2"/>
            <a:r>
              <a:rPr lang="en-US" i="1" dirty="0"/>
              <a:t>“How much area does the frond gain per g of growth if  V/A = C (density is constant), it only grows in one direction (vertical length) and does not change shape”</a:t>
            </a:r>
          </a:p>
          <a:p>
            <a:pPr lvl="2"/>
            <a:r>
              <a:rPr lang="en-US" dirty="0"/>
              <a:t>Literature values available</a:t>
            </a:r>
          </a:p>
          <a:p>
            <a:endParaRPr lang="en-US"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3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10</a:t>
            </a:fld>
            <a:endParaRPr lang="nl-NL"/>
          </a:p>
        </p:txBody>
      </p:sp>
      <p:pic>
        <p:nvPicPr>
          <p:cNvPr id="9" name="Picture 8">
            <a:extLst>
              <a:ext uri="{FF2B5EF4-FFF2-40B4-BE49-F238E27FC236}">
                <a16:creationId xmlns:a16="http://schemas.microsoft.com/office/drawing/2014/main" id="{009AE529-A288-4D95-9968-F9E4C6656748}"/>
              </a:ext>
            </a:extLst>
          </p:cNvPr>
          <p:cNvPicPr>
            <a:picLocks noChangeAspect="1"/>
          </p:cNvPicPr>
          <p:nvPr/>
        </p:nvPicPr>
        <p:blipFill>
          <a:blip r:embed="rId2"/>
          <a:stretch>
            <a:fillRect/>
          </a:stretch>
        </p:blipFill>
        <p:spPr>
          <a:xfrm>
            <a:off x="7164394" y="957943"/>
            <a:ext cx="1895566" cy="2654532"/>
          </a:xfrm>
          <a:prstGeom prst="rect">
            <a:avLst/>
          </a:prstGeom>
        </p:spPr>
      </p:pic>
    </p:spTree>
    <p:extLst>
      <p:ext uri="{BB962C8B-B14F-4D97-AF65-F5344CB8AC3E}">
        <p14:creationId xmlns:p14="http://schemas.microsoft.com/office/powerpoint/2010/main" val="270662975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subroutines</a:t>
            </a:r>
          </a:p>
        </p:txBody>
      </p:sp>
      <p:sp>
        <p:nvSpPr>
          <p:cNvPr id="3" name="Content Placeholder 2"/>
          <p:cNvSpPr>
            <a:spLocks noGrp="1"/>
          </p:cNvSpPr>
          <p:nvPr>
            <p:ph idx="1"/>
          </p:nvPr>
        </p:nvSpPr>
        <p:spPr>
          <a:xfrm>
            <a:off x="696913" y="1112042"/>
            <a:ext cx="7889738" cy="3486083"/>
          </a:xfrm>
        </p:spPr>
        <p:txBody>
          <a:bodyPr/>
          <a:lstStyle/>
          <a:p>
            <a:r>
              <a:rPr lang="en-US" sz="1400" b="1" dirty="0" err="1"/>
              <a:t>FLMALS.f</a:t>
            </a:r>
            <a:endParaRPr lang="en-US" sz="1400" b="1" dirty="0"/>
          </a:p>
          <a:p>
            <a:pPr lvl="1"/>
            <a:r>
              <a:rPr lang="en-US" sz="1400" dirty="0"/>
              <a:t>Computes local structural mass uptake from storage, growth respiration, produces detritus in mortality</a:t>
            </a:r>
          </a:p>
          <a:p>
            <a:pPr lvl="1"/>
            <a:r>
              <a:rPr lang="en-US" sz="1400" dirty="0"/>
              <a:t>Limited by daylength change, total size of frond (biomass density), and temperature</a:t>
            </a:r>
          </a:p>
          <a:p>
            <a:r>
              <a:rPr lang="en-US" sz="1400" b="1" dirty="0" err="1"/>
              <a:t>FLMALN.f</a:t>
            </a:r>
            <a:endParaRPr lang="en-US" sz="1400" b="1" dirty="0"/>
          </a:p>
          <a:p>
            <a:pPr lvl="1"/>
            <a:r>
              <a:rPr lang="en-US" sz="1400" dirty="0"/>
              <a:t>Computes the uptake of nutrients (NH4, NO3, PO4)  from the environment</a:t>
            </a:r>
          </a:p>
          <a:p>
            <a:pPr lvl="1"/>
            <a:r>
              <a:rPr lang="en-US" sz="1400" dirty="0"/>
              <a:t>Limited by dissolved nutrient availability and current velocity</a:t>
            </a:r>
          </a:p>
          <a:p>
            <a:r>
              <a:rPr lang="en-US" sz="1400" b="1" dirty="0" err="1"/>
              <a:t>FLMALC.f</a:t>
            </a:r>
            <a:endParaRPr lang="en-US" sz="1400" b="1" dirty="0"/>
          </a:p>
          <a:p>
            <a:pPr lvl="1"/>
            <a:r>
              <a:rPr lang="en-US" sz="1400" dirty="0"/>
              <a:t>Computes photosynthetic production, maintenance respiration, exudate production</a:t>
            </a:r>
          </a:p>
          <a:p>
            <a:pPr lvl="1"/>
            <a:r>
              <a:rPr lang="en-US" sz="1400" dirty="0"/>
              <a:t>Limited by light, affected by temperature</a:t>
            </a:r>
          </a:p>
          <a:p>
            <a:r>
              <a:rPr lang="en-US" sz="1400" b="1" dirty="0" err="1"/>
              <a:t>DAYLP.f</a:t>
            </a:r>
            <a:endParaRPr lang="en-US" sz="1400" b="1" dirty="0"/>
          </a:p>
          <a:p>
            <a:pPr lvl="1"/>
            <a:r>
              <a:rPr lang="en-US" sz="1400" dirty="0"/>
              <a:t>Modification of </a:t>
            </a:r>
            <a:r>
              <a:rPr lang="en-US" sz="1400" dirty="0" err="1"/>
              <a:t>DayL</a:t>
            </a:r>
            <a:r>
              <a:rPr lang="en-US" sz="1400" dirty="0"/>
              <a:t> that computes </a:t>
            </a:r>
            <a:r>
              <a:rPr lang="en-US" sz="1400" i="1" dirty="0"/>
              <a:t>rate of change </a:t>
            </a:r>
            <a:r>
              <a:rPr lang="en-US" sz="1400" dirty="0"/>
              <a:t>of </a:t>
            </a:r>
            <a:r>
              <a:rPr lang="en-US" sz="1400" dirty="0" err="1"/>
              <a:t>daylength</a:t>
            </a:r>
            <a:r>
              <a:rPr lang="en-US" sz="1400" dirty="0"/>
              <a:t> at current latitude</a:t>
            </a:r>
          </a:p>
          <a:p>
            <a:r>
              <a:rPr lang="en-US" sz="1400" b="1" dirty="0" err="1"/>
              <a:t>MALDIS.f</a:t>
            </a:r>
            <a:endParaRPr lang="en-US" sz="1400" b="1" dirty="0"/>
          </a:p>
          <a:p>
            <a:pPr lvl="1"/>
            <a:r>
              <a:rPr lang="en-US" sz="1400" dirty="0"/>
              <a:t>Allocates algae mass in water column based on </a:t>
            </a:r>
            <a:r>
              <a:rPr lang="en-US" sz="1400" dirty="0" err="1"/>
              <a:t>LinDen</a:t>
            </a:r>
            <a:r>
              <a:rPr lang="en-US" sz="1400" dirty="0"/>
              <a:t> and g/m2</a:t>
            </a:r>
          </a:p>
        </p:txBody>
      </p:sp>
      <p:sp>
        <p:nvSpPr>
          <p:cNvPr id="4" name="Date Placeholder 3"/>
          <p:cNvSpPr>
            <a:spLocks noGrp="1"/>
          </p:cNvSpPr>
          <p:nvPr>
            <p:ph type="dt" sz="half" idx="10"/>
          </p:nvPr>
        </p:nvSpPr>
        <p:spPr/>
        <p:txBody>
          <a:bodyPr/>
          <a:lstStyle/>
          <a:p>
            <a:pPr>
              <a:defRPr/>
            </a:pPr>
            <a:fld id="{B1816DCC-0308-4AC1-BB57-2E47BBD17D95}" type="datetime3">
              <a:rPr lang="en-US" smtClean="0"/>
              <a:t>3 May 2019</a:t>
            </a:fld>
            <a:endParaRPr lang="nl-NL"/>
          </a:p>
        </p:txBody>
      </p:sp>
      <p:sp>
        <p:nvSpPr>
          <p:cNvPr id="5" name="Footer Placeholder 4"/>
          <p:cNvSpPr>
            <a:spLocks noGrp="1"/>
          </p:cNvSpPr>
          <p:nvPr>
            <p:ph type="ftr" sz="quarter" idx="11"/>
          </p:nvPr>
        </p:nvSpPr>
        <p:spPr/>
        <p:txBody>
          <a:bodyPr/>
          <a:lstStyle/>
          <a:p>
            <a:pPr>
              <a:defRPr/>
            </a:pPr>
            <a:r>
              <a:rPr lang="en-US" dirty="0"/>
              <a:t>WP3-IMTA model </a:t>
            </a:r>
            <a:r>
              <a:rPr lang="en-US" dirty="0" err="1"/>
              <a:t>Deltares</a:t>
            </a:r>
            <a:endParaRPr lang="nl-NL" dirty="0"/>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11</a:t>
            </a:fld>
            <a:endParaRPr lang="nl-NL"/>
          </a:p>
        </p:txBody>
      </p:sp>
    </p:spTree>
    <p:extLst>
      <p:ext uri="{BB962C8B-B14F-4D97-AF65-F5344CB8AC3E}">
        <p14:creationId xmlns:p14="http://schemas.microsoft.com/office/powerpoint/2010/main" val="215945290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lstStyle/>
          <a:p>
            <a:r>
              <a:rPr lang="en-US" dirty="0"/>
              <a:t>All subroutines have been written</a:t>
            </a:r>
          </a:p>
          <a:p>
            <a:pPr>
              <a:buFont typeface="+mj-lt"/>
              <a:buAutoNum type="arabicPeriod"/>
            </a:pPr>
            <a:r>
              <a:rPr lang="en-US" dirty="0"/>
              <a:t>Need to discuss finer details with expert to see if anything can be done “more intelligently”</a:t>
            </a:r>
          </a:p>
          <a:p>
            <a:pPr>
              <a:buFont typeface="+mj-lt"/>
              <a:buAutoNum type="arabicPeriod"/>
            </a:pPr>
            <a:r>
              <a:rPr lang="en-US" dirty="0"/>
              <a:t>Need to check to see if default parameter translations have been done correctly (</a:t>
            </a:r>
            <a:r>
              <a:rPr lang="en-US" dirty="0" err="1"/>
              <a:t>Broch</a:t>
            </a:r>
            <a:r>
              <a:rPr lang="en-US" dirty="0"/>
              <a:t> state variable is Frond Area, DELWAQ state variable is g/m2 water surface)</a:t>
            </a:r>
          </a:p>
          <a:p>
            <a:pPr>
              <a:buFont typeface="+mj-lt"/>
              <a:buAutoNum type="arabicPeriod"/>
            </a:pPr>
            <a:r>
              <a:rPr lang="en-US" dirty="0"/>
              <a:t>Testing!</a:t>
            </a:r>
          </a:p>
        </p:txBody>
      </p:sp>
      <p:sp>
        <p:nvSpPr>
          <p:cNvPr id="4" name="Date Placeholder 3"/>
          <p:cNvSpPr>
            <a:spLocks noGrp="1"/>
          </p:cNvSpPr>
          <p:nvPr>
            <p:ph type="dt" sz="half" idx="10"/>
          </p:nvPr>
        </p:nvSpPr>
        <p:spPr/>
        <p:txBody>
          <a:bodyPr/>
          <a:lstStyle/>
          <a:p>
            <a:pPr>
              <a:defRPr/>
            </a:pPr>
            <a:fld id="{B1816DCC-0308-4AC1-BB57-2E47BBD17D95}" type="datetime3">
              <a:rPr lang="en-US" smtClean="0"/>
              <a:t>3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12</a:t>
            </a:fld>
            <a:endParaRPr lang="nl-NL"/>
          </a:p>
        </p:txBody>
      </p:sp>
    </p:spTree>
    <p:extLst>
      <p:ext uri="{BB962C8B-B14F-4D97-AF65-F5344CB8AC3E}">
        <p14:creationId xmlns:p14="http://schemas.microsoft.com/office/powerpoint/2010/main" val="212893942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7531014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IMPAQT</a:t>
            </a:r>
            <a:endParaRPr lang="en-GB" dirty="0"/>
          </a:p>
        </p:txBody>
      </p:sp>
      <p:sp>
        <p:nvSpPr>
          <p:cNvPr id="4" name="Date Placeholder 3"/>
          <p:cNvSpPr>
            <a:spLocks noGrp="1"/>
          </p:cNvSpPr>
          <p:nvPr>
            <p:ph type="dt" sz="half" idx="10"/>
          </p:nvPr>
        </p:nvSpPr>
        <p:spPr/>
        <p:txBody>
          <a:bodyPr/>
          <a:lstStyle/>
          <a:p>
            <a:pPr>
              <a:defRPr/>
            </a:pPr>
            <a:fld id="{882DE6A1-533D-4930-BFD2-6577269FFB3F}" type="datetime3">
              <a:rPr lang="en-US" smtClean="0"/>
              <a:t>3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dirty="0"/>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2</a:t>
            </a:fld>
            <a:endParaRPr lang="nl-NL"/>
          </a:p>
        </p:txBody>
      </p:sp>
      <p:sp>
        <p:nvSpPr>
          <p:cNvPr id="7" name="Content Placeholder 6"/>
          <p:cNvSpPr>
            <a:spLocks noGrp="1"/>
          </p:cNvSpPr>
          <p:nvPr>
            <p:ph idx="1"/>
          </p:nvPr>
        </p:nvSpPr>
        <p:spPr/>
        <p:txBody>
          <a:bodyPr/>
          <a:lstStyle/>
          <a:p>
            <a:r>
              <a:rPr lang="en-US" sz="2000" dirty="0"/>
              <a:t>Project objectives: </a:t>
            </a:r>
          </a:p>
          <a:p>
            <a:pPr marL="768350" lvl="1">
              <a:buFont typeface="Arial" panose="020B0604020202020204" pitchFamily="34" charset="0"/>
              <a:buChar char="•"/>
            </a:pPr>
            <a:r>
              <a:rPr lang="en-US" sz="1800" b="1" dirty="0"/>
              <a:t>IMPAQT</a:t>
            </a:r>
            <a:r>
              <a:rPr lang="en-US" sz="1800" dirty="0"/>
              <a:t> (Intelligent Management Systems for Integrated Multi-Trophic Aquaculture) is a Horizon2020 funded project aimed at developing and validating in-situ a multi-purpose, multi-sensing and multi-functional management platform for sustainable Integrated Multi-Trophic Aquaculture production</a:t>
            </a:r>
          </a:p>
          <a:p>
            <a:endParaRPr lang="en-US" dirty="0"/>
          </a:p>
          <a:p>
            <a:r>
              <a:rPr lang="en-US" sz="2000" dirty="0" err="1"/>
              <a:t>Deltares</a:t>
            </a:r>
            <a:r>
              <a:rPr lang="en-US" sz="2000" dirty="0"/>
              <a:t> role:</a:t>
            </a:r>
          </a:p>
          <a:p>
            <a:pPr marL="768350" lvl="1">
              <a:buFont typeface="Arial" panose="020B0604020202020204" pitchFamily="34" charset="0"/>
              <a:buChar char="•"/>
            </a:pPr>
            <a:r>
              <a:rPr lang="en-US" sz="1800" dirty="0"/>
              <a:t>Supply transport and ecological models to compute the exchange of nutrients between fish, </a:t>
            </a:r>
            <a:r>
              <a:rPr lang="en-US" sz="1800" dirty="0" err="1"/>
              <a:t>macroalgae</a:t>
            </a:r>
            <a:r>
              <a:rPr lang="en-US" sz="1800" dirty="0"/>
              <a:t> (kelp) and shellfish in integrated multi-trophic aquaculture sites.</a:t>
            </a:r>
          </a:p>
          <a:p>
            <a:endParaRPr lang="en-US" dirty="0"/>
          </a:p>
        </p:txBody>
      </p:sp>
    </p:spTree>
    <p:extLst>
      <p:ext uri="{BB962C8B-B14F-4D97-AF65-F5344CB8AC3E}">
        <p14:creationId xmlns:p14="http://schemas.microsoft.com/office/powerpoint/2010/main" val="18690502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 of task T3.1 – IMTA modelling for IMS</a:t>
            </a:r>
            <a:endParaRPr lang="en-GB"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3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3</a:t>
            </a:fld>
            <a:endParaRPr lang="nl-NL"/>
          </a:p>
        </p:txBody>
      </p:sp>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1548" y="2723769"/>
            <a:ext cx="2987482"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120" y="2431108"/>
            <a:ext cx="2062242" cy="1116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282" y="1962596"/>
            <a:ext cx="1247775"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Arrow 9"/>
          <p:cNvSpPr/>
          <p:nvPr/>
        </p:nvSpPr>
        <p:spPr>
          <a:xfrm>
            <a:off x="3113186" y="2927296"/>
            <a:ext cx="521724" cy="21669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425057" y="2927295"/>
            <a:ext cx="521724" cy="21669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873" y="1110444"/>
            <a:ext cx="1427793" cy="1118406"/>
          </a:xfrm>
          <a:prstGeom prst="rect">
            <a:avLst/>
          </a:prstGeom>
        </p:spPr>
      </p:pic>
      <p:pic>
        <p:nvPicPr>
          <p:cNvPr id="13" name="Picture 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971" y="3975050"/>
            <a:ext cx="2399595"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Arrow 13"/>
          <p:cNvSpPr/>
          <p:nvPr/>
        </p:nvSpPr>
        <p:spPr>
          <a:xfrm rot="16200000">
            <a:off x="1581693" y="3707099"/>
            <a:ext cx="427612" cy="1796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1581692" y="2048160"/>
            <a:ext cx="427614" cy="1796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97047" y="1719502"/>
            <a:ext cx="1210588" cy="369332"/>
          </a:xfrm>
          <a:prstGeom prst="rect">
            <a:avLst/>
          </a:prstGeom>
          <a:noFill/>
        </p:spPr>
        <p:txBody>
          <a:bodyPr wrap="none" rtlCol="0">
            <a:spAutoFit/>
          </a:bodyPr>
          <a:lstStyle/>
          <a:p>
            <a:r>
              <a:rPr lang="en-US" dirty="0"/>
              <a:t>Scenarios</a:t>
            </a:r>
          </a:p>
        </p:txBody>
      </p:sp>
      <p:sp>
        <p:nvSpPr>
          <p:cNvPr id="17" name="TextBox 16"/>
          <p:cNvSpPr txBox="1"/>
          <p:nvPr/>
        </p:nvSpPr>
        <p:spPr>
          <a:xfrm>
            <a:off x="6485499" y="1516811"/>
            <a:ext cx="2099035" cy="923330"/>
          </a:xfrm>
          <a:prstGeom prst="rect">
            <a:avLst/>
          </a:prstGeom>
          <a:noFill/>
        </p:spPr>
        <p:txBody>
          <a:bodyPr wrap="square" rtlCol="0">
            <a:spAutoFit/>
          </a:bodyPr>
          <a:lstStyle/>
          <a:p>
            <a:pPr algn="ctr"/>
            <a:r>
              <a:rPr lang="en-US" dirty="0">
                <a:solidFill>
                  <a:srgbClr val="7030A0"/>
                </a:solidFill>
              </a:rPr>
              <a:t>User visualization and interaction in IMS</a:t>
            </a:r>
          </a:p>
        </p:txBody>
      </p:sp>
      <p:sp>
        <p:nvSpPr>
          <p:cNvPr id="18" name="Rectangle 17"/>
          <p:cNvSpPr/>
          <p:nvPr/>
        </p:nvSpPr>
        <p:spPr>
          <a:xfrm>
            <a:off x="139990" y="1091394"/>
            <a:ext cx="5407635" cy="37096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773068" y="1385631"/>
            <a:ext cx="3265962" cy="3096344"/>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53395" y="714028"/>
            <a:ext cx="851515" cy="369332"/>
          </a:xfrm>
          <a:prstGeom prst="rect">
            <a:avLst/>
          </a:prstGeom>
          <a:noFill/>
        </p:spPr>
        <p:txBody>
          <a:bodyPr wrap="none" rtlCol="0">
            <a:spAutoFit/>
          </a:bodyPr>
          <a:lstStyle/>
          <a:p>
            <a:r>
              <a:rPr lang="en-US" i="1" dirty="0"/>
              <a:t>Offline</a:t>
            </a:r>
          </a:p>
        </p:txBody>
      </p:sp>
      <p:sp>
        <p:nvSpPr>
          <p:cNvPr id="21" name="TextBox 20"/>
          <p:cNvSpPr txBox="1"/>
          <p:nvPr/>
        </p:nvSpPr>
        <p:spPr>
          <a:xfrm>
            <a:off x="7119531" y="886692"/>
            <a:ext cx="851515" cy="369332"/>
          </a:xfrm>
          <a:prstGeom prst="rect">
            <a:avLst/>
          </a:prstGeom>
          <a:noFill/>
        </p:spPr>
        <p:txBody>
          <a:bodyPr wrap="none" rtlCol="0">
            <a:spAutoFit/>
          </a:bodyPr>
          <a:lstStyle/>
          <a:p>
            <a:r>
              <a:rPr lang="en-US" i="1" dirty="0">
                <a:solidFill>
                  <a:srgbClr val="7030A0"/>
                </a:solidFill>
              </a:rPr>
              <a:t>Online</a:t>
            </a:r>
          </a:p>
        </p:txBody>
      </p:sp>
      <p:sp>
        <p:nvSpPr>
          <p:cNvPr id="22" name="TextBox 21"/>
          <p:cNvSpPr txBox="1"/>
          <p:nvPr/>
        </p:nvSpPr>
        <p:spPr>
          <a:xfrm>
            <a:off x="2253395" y="1505903"/>
            <a:ext cx="1505540" cy="338554"/>
          </a:xfrm>
          <a:prstGeom prst="rect">
            <a:avLst/>
          </a:prstGeom>
          <a:noFill/>
        </p:spPr>
        <p:txBody>
          <a:bodyPr wrap="none" rtlCol="0">
            <a:spAutoFit/>
          </a:bodyPr>
          <a:lstStyle/>
          <a:p>
            <a:r>
              <a:rPr lang="en-US" sz="1600" dirty="0"/>
              <a:t>Configurations</a:t>
            </a:r>
          </a:p>
        </p:txBody>
      </p:sp>
      <p:sp>
        <p:nvSpPr>
          <p:cNvPr id="23" name="TextBox 22"/>
          <p:cNvSpPr txBox="1"/>
          <p:nvPr/>
        </p:nvSpPr>
        <p:spPr>
          <a:xfrm>
            <a:off x="2737134" y="4185084"/>
            <a:ext cx="617477" cy="338554"/>
          </a:xfrm>
          <a:prstGeom prst="rect">
            <a:avLst/>
          </a:prstGeom>
          <a:noFill/>
        </p:spPr>
        <p:txBody>
          <a:bodyPr wrap="none" rtlCol="0">
            <a:spAutoFit/>
          </a:bodyPr>
          <a:lstStyle/>
          <a:p>
            <a:r>
              <a:rPr lang="en-US" sz="1600" dirty="0"/>
              <a:t>Data</a:t>
            </a:r>
          </a:p>
        </p:txBody>
      </p:sp>
      <p:sp>
        <p:nvSpPr>
          <p:cNvPr id="24" name="TextBox 23"/>
          <p:cNvSpPr txBox="1"/>
          <p:nvPr/>
        </p:nvSpPr>
        <p:spPr>
          <a:xfrm>
            <a:off x="2945892" y="2409841"/>
            <a:ext cx="813043" cy="369332"/>
          </a:xfrm>
          <a:prstGeom prst="rect">
            <a:avLst/>
          </a:prstGeom>
          <a:noFill/>
        </p:spPr>
        <p:txBody>
          <a:bodyPr wrap="none" rtlCol="0">
            <a:spAutoFit/>
          </a:bodyPr>
          <a:lstStyle/>
          <a:p>
            <a:r>
              <a:rPr lang="en-US" dirty="0"/>
              <a:t>Model</a:t>
            </a:r>
          </a:p>
        </p:txBody>
      </p:sp>
    </p:spTree>
    <p:extLst>
      <p:ext uri="{BB962C8B-B14F-4D97-AF65-F5344CB8AC3E}">
        <p14:creationId xmlns:p14="http://schemas.microsoft.com/office/powerpoint/2010/main" val="206687468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Status of IMTA model</a:t>
            </a:r>
            <a:endParaRPr lang="en-GB" dirty="0"/>
          </a:p>
        </p:txBody>
      </p:sp>
      <p:sp>
        <p:nvSpPr>
          <p:cNvPr id="3" name="Content Placeholder 2"/>
          <p:cNvSpPr>
            <a:spLocks noGrp="1"/>
          </p:cNvSpPr>
          <p:nvPr>
            <p:ph idx="1"/>
          </p:nvPr>
        </p:nvSpPr>
        <p:spPr>
          <a:xfrm>
            <a:off x="658134" y="778668"/>
            <a:ext cx="7874000" cy="3225404"/>
          </a:xfrm>
        </p:spPr>
        <p:txBody>
          <a:bodyPr/>
          <a:lstStyle/>
          <a:p>
            <a:pPr>
              <a:buClr>
                <a:srgbClr val="008BBF"/>
              </a:buClr>
              <a:buFont typeface="Wingdings" panose="05000000000000000000" pitchFamily="2" charset="2"/>
              <a:buChar char="ü"/>
            </a:pPr>
            <a:r>
              <a:rPr lang="en-US" sz="2000" dirty="0"/>
              <a:t>Hydrodynamics from 3D DCSM</a:t>
            </a:r>
          </a:p>
          <a:p>
            <a:pPr>
              <a:buClr>
                <a:srgbClr val="008BBF"/>
              </a:buClr>
              <a:buFont typeface="Wingdings" panose="05000000000000000000" pitchFamily="2" charset="2"/>
              <a:buChar char="ü"/>
            </a:pPr>
            <a:r>
              <a:rPr lang="en-US" sz="2000" dirty="0"/>
              <a:t>Fish modelled as loads</a:t>
            </a:r>
          </a:p>
          <a:p>
            <a:pPr>
              <a:buClr>
                <a:srgbClr val="008BBF"/>
              </a:buClr>
              <a:buFont typeface="Wingdings" panose="05000000000000000000" pitchFamily="2" charset="2"/>
              <a:buChar char="ü"/>
            </a:pPr>
            <a:r>
              <a:rPr lang="en-US" sz="2000" dirty="0"/>
              <a:t>DEB for shellfish</a:t>
            </a:r>
          </a:p>
          <a:p>
            <a:pPr>
              <a:buClr>
                <a:srgbClr val="008BBF"/>
              </a:buClr>
              <a:buFont typeface="Wingdings" panose="05000000000000000000" pitchFamily="2" charset="2"/>
              <a:buChar char="§"/>
            </a:pPr>
            <a:r>
              <a:rPr lang="en-US" sz="2000" b="1" dirty="0"/>
              <a:t>A </a:t>
            </a:r>
            <a:r>
              <a:rPr lang="en-US" sz="2000" b="1" dirty="0" err="1"/>
              <a:t>macroalgae</a:t>
            </a:r>
            <a:r>
              <a:rPr lang="en-US" sz="2000" b="1" dirty="0"/>
              <a:t> model</a:t>
            </a:r>
          </a:p>
          <a:p>
            <a:pPr lvl="1">
              <a:buFont typeface="Wingdings" panose="05000000000000000000" pitchFamily="2" charset="2"/>
              <a:buChar char="§"/>
            </a:pPr>
            <a:r>
              <a:rPr lang="en-US" sz="1800" dirty="0"/>
              <a:t>Originally thought we could use/improve submerged aquatic vegetation (SAV) module</a:t>
            </a:r>
          </a:p>
          <a:p>
            <a:pPr lvl="1">
              <a:buFont typeface="Wingdings" panose="05000000000000000000" pitchFamily="2" charset="2"/>
              <a:buChar char="§"/>
            </a:pPr>
            <a:r>
              <a:rPr lang="en-US" sz="1800" dirty="0"/>
              <a:t>A review of most promising literatures shows fundamental differences that are too large to introduce in an ‘update’</a:t>
            </a:r>
          </a:p>
          <a:p>
            <a:pPr lvl="1">
              <a:buFont typeface="Wingdings" panose="05000000000000000000" pitchFamily="2" charset="2"/>
              <a:buChar char="§"/>
            </a:pPr>
            <a:r>
              <a:rPr lang="en-US" sz="1800" dirty="0"/>
              <a:t>Thus, we write a new library taking inspiration from SAV</a:t>
            </a:r>
          </a:p>
          <a:p>
            <a:endParaRPr lang="en-GB"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3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4</a:t>
            </a:fld>
            <a:endParaRPr lang="nl-NL"/>
          </a:p>
        </p:txBody>
      </p:sp>
    </p:spTree>
    <p:extLst>
      <p:ext uri="{BB962C8B-B14F-4D97-AF65-F5344CB8AC3E}">
        <p14:creationId xmlns:p14="http://schemas.microsoft.com/office/powerpoint/2010/main" val="292889417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state variables</a:t>
            </a:r>
          </a:p>
        </p:txBody>
      </p:sp>
      <p:sp>
        <p:nvSpPr>
          <p:cNvPr id="4" name="Date Placeholder 3"/>
          <p:cNvSpPr>
            <a:spLocks noGrp="1"/>
          </p:cNvSpPr>
          <p:nvPr>
            <p:ph type="dt" sz="half" idx="10"/>
          </p:nvPr>
        </p:nvSpPr>
        <p:spPr/>
        <p:txBody>
          <a:bodyPr/>
          <a:lstStyle/>
          <a:p>
            <a:pPr>
              <a:defRPr/>
            </a:pPr>
            <a:fld id="{B1816DCC-0308-4AC1-BB57-2E47BBD17D95}" type="datetime3">
              <a:rPr lang="en-US" smtClean="0"/>
              <a:t>3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5</a:t>
            </a:fld>
            <a:endParaRPr lang="nl-NL"/>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078" y="745040"/>
            <a:ext cx="5509861" cy="4063578"/>
          </a:xfrm>
          <a:prstGeom prst="rect">
            <a:avLst/>
          </a:prstGeom>
          <a:noFill/>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5192" y="1618074"/>
            <a:ext cx="2901340" cy="2177538"/>
          </a:xfrm>
          <a:prstGeom prst="rect">
            <a:avLst/>
          </a:prstGeom>
        </p:spPr>
      </p:pic>
      <p:sp>
        <p:nvSpPr>
          <p:cNvPr id="10" name="Rectangle 9"/>
          <p:cNvSpPr/>
          <p:nvPr/>
        </p:nvSpPr>
        <p:spPr>
          <a:xfrm>
            <a:off x="5721939" y="3731546"/>
            <a:ext cx="4572000" cy="215444"/>
          </a:xfrm>
          <a:prstGeom prst="rect">
            <a:avLst/>
          </a:prstGeom>
        </p:spPr>
        <p:txBody>
          <a:bodyPr>
            <a:spAutoFit/>
          </a:bodyPr>
          <a:lstStyle/>
          <a:p>
            <a:r>
              <a:rPr lang="en-US" sz="800" i="1" dirty="0"/>
              <a:t>http://promac.no/drying-of-harvested-saccharina-latissima/</a:t>
            </a:r>
          </a:p>
        </p:txBody>
      </p:sp>
    </p:spTree>
    <p:extLst>
      <p:ext uri="{BB962C8B-B14F-4D97-AF65-F5344CB8AC3E}">
        <p14:creationId xmlns:p14="http://schemas.microsoft.com/office/powerpoint/2010/main" val="3179449680"/>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50140A3-4354-4C3B-9BD7-F51A0BB87C9F}"/>
              </a:ext>
            </a:extLst>
          </p:cNvPr>
          <p:cNvSpPr/>
          <p:nvPr/>
        </p:nvSpPr>
        <p:spPr>
          <a:xfrm>
            <a:off x="117695" y="715225"/>
            <a:ext cx="8845236" cy="442827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a:solidFill>
                  <a:schemeClr val="tx1"/>
                </a:solidFill>
                <a:latin typeface="+mj-lt"/>
              </a:rPr>
              <a:t>Water column</a:t>
            </a:r>
            <a:endParaRPr lang="nl-NL" dirty="0">
              <a:solidFill>
                <a:schemeClr val="tx1"/>
              </a:solidFill>
              <a:latin typeface="+mj-lt"/>
            </a:endParaRPr>
          </a:p>
        </p:txBody>
      </p:sp>
      <p:sp>
        <p:nvSpPr>
          <p:cNvPr id="27" name="Rectangle 26">
            <a:extLst>
              <a:ext uri="{FF2B5EF4-FFF2-40B4-BE49-F238E27FC236}">
                <a16:creationId xmlns:a16="http://schemas.microsoft.com/office/drawing/2014/main" id="{58019DBD-6331-4B15-8E3F-9A5A6C53FB74}"/>
              </a:ext>
            </a:extLst>
          </p:cNvPr>
          <p:cNvSpPr/>
          <p:nvPr/>
        </p:nvSpPr>
        <p:spPr>
          <a:xfrm>
            <a:off x="1321800" y="1131681"/>
            <a:ext cx="6303083" cy="3150606"/>
          </a:xfrm>
          <a:prstGeom prst="rect">
            <a:avLst/>
          </a:prstGeom>
          <a:solidFill>
            <a:schemeClr val="accent3">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GB" dirty="0">
              <a:solidFill>
                <a:schemeClr val="tx1"/>
              </a:solidFill>
              <a:latin typeface="+mj-lt"/>
            </a:endParaRPr>
          </a:p>
          <a:p>
            <a:pPr algn="r"/>
            <a:endParaRPr lang="en-GB" dirty="0">
              <a:solidFill>
                <a:schemeClr val="tx1"/>
              </a:solidFill>
              <a:latin typeface="+mj-lt"/>
            </a:endParaRPr>
          </a:p>
          <a:p>
            <a:pPr algn="r"/>
            <a:r>
              <a:rPr lang="en-GB" dirty="0">
                <a:solidFill>
                  <a:schemeClr val="tx1"/>
                </a:solidFill>
                <a:latin typeface="+mj-lt"/>
              </a:rPr>
              <a:t>DW =      </a:t>
            </a:r>
            <a:r>
              <a:rPr lang="en-GB" dirty="0">
                <a:solidFill>
                  <a:schemeClr val="bg1"/>
                </a:solidFill>
                <a:latin typeface="+mj-lt"/>
              </a:rPr>
              <a:t>0</a:t>
            </a:r>
            <a:endParaRPr lang="nl-NL" dirty="0">
              <a:solidFill>
                <a:schemeClr val="bg1"/>
              </a:solidFill>
              <a:latin typeface="+mj-lt"/>
            </a:endParaRPr>
          </a:p>
        </p:txBody>
      </p:sp>
      <p:sp>
        <p:nvSpPr>
          <p:cNvPr id="2" name="Title 1"/>
          <p:cNvSpPr>
            <a:spLocks noGrp="1"/>
          </p:cNvSpPr>
          <p:nvPr>
            <p:ph type="title"/>
          </p:nvPr>
        </p:nvSpPr>
        <p:spPr/>
        <p:txBody>
          <a:bodyPr/>
          <a:lstStyle/>
          <a:p>
            <a:r>
              <a:rPr lang="en-US" dirty="0"/>
              <a:t>Key concepts – state variables</a:t>
            </a:r>
          </a:p>
        </p:txBody>
      </p:sp>
      <p:sp>
        <p:nvSpPr>
          <p:cNvPr id="3" name="Rectangle 2">
            <a:extLst>
              <a:ext uri="{FF2B5EF4-FFF2-40B4-BE49-F238E27FC236}">
                <a16:creationId xmlns:a16="http://schemas.microsoft.com/office/drawing/2014/main" id="{EAACD0FA-401E-4E15-B6EF-318518FACFC1}"/>
              </a:ext>
            </a:extLst>
          </p:cNvPr>
          <p:cNvSpPr/>
          <p:nvPr/>
        </p:nvSpPr>
        <p:spPr>
          <a:xfrm>
            <a:off x="1568410" y="3217913"/>
            <a:ext cx="1249377" cy="769545"/>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MALN</a:t>
            </a:r>
            <a:endParaRPr lang="nl-NL" dirty="0">
              <a:latin typeface="+mj-lt"/>
            </a:endParaRPr>
          </a:p>
        </p:txBody>
      </p:sp>
      <p:sp>
        <p:nvSpPr>
          <p:cNvPr id="11" name="Rectangle 10">
            <a:extLst>
              <a:ext uri="{FF2B5EF4-FFF2-40B4-BE49-F238E27FC236}">
                <a16:creationId xmlns:a16="http://schemas.microsoft.com/office/drawing/2014/main" id="{F1CA8C00-14A2-48AF-93B9-C866D264D6E0}"/>
              </a:ext>
            </a:extLst>
          </p:cNvPr>
          <p:cNvSpPr/>
          <p:nvPr/>
        </p:nvSpPr>
        <p:spPr>
          <a:xfrm>
            <a:off x="3088121" y="3217914"/>
            <a:ext cx="1249377" cy="769545"/>
          </a:xfrm>
          <a:prstGeom prst="rec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MALP</a:t>
            </a:r>
            <a:endParaRPr lang="nl-NL" dirty="0">
              <a:latin typeface="+mj-lt"/>
            </a:endParaRPr>
          </a:p>
        </p:txBody>
      </p:sp>
      <p:sp>
        <p:nvSpPr>
          <p:cNvPr id="12" name="Rectangle 11">
            <a:extLst>
              <a:ext uri="{FF2B5EF4-FFF2-40B4-BE49-F238E27FC236}">
                <a16:creationId xmlns:a16="http://schemas.microsoft.com/office/drawing/2014/main" id="{DF4ADEB8-29C6-4DF2-B43A-1993C3BBE0C4}"/>
              </a:ext>
            </a:extLst>
          </p:cNvPr>
          <p:cNvSpPr/>
          <p:nvPr/>
        </p:nvSpPr>
        <p:spPr>
          <a:xfrm>
            <a:off x="6141349" y="3217915"/>
            <a:ext cx="1249377" cy="769545"/>
          </a:xfrm>
          <a:prstGeom prst="rect">
            <a:avLst/>
          </a:prstGeom>
          <a:solidFill>
            <a:schemeClr val="tx2">
              <a:lumMod val="50000"/>
              <a:lumOff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MALC</a:t>
            </a:r>
            <a:endParaRPr lang="nl-NL" dirty="0">
              <a:latin typeface="+mj-lt"/>
            </a:endParaRPr>
          </a:p>
        </p:txBody>
      </p:sp>
      <p:sp>
        <p:nvSpPr>
          <p:cNvPr id="13" name="Rectangle 12">
            <a:extLst>
              <a:ext uri="{FF2B5EF4-FFF2-40B4-BE49-F238E27FC236}">
                <a16:creationId xmlns:a16="http://schemas.microsoft.com/office/drawing/2014/main" id="{AE57CCE5-4A51-4236-AF0D-BBA6AACE2354}"/>
              </a:ext>
            </a:extLst>
          </p:cNvPr>
          <p:cNvSpPr/>
          <p:nvPr/>
        </p:nvSpPr>
        <p:spPr>
          <a:xfrm>
            <a:off x="3983143" y="1280416"/>
            <a:ext cx="1249377" cy="769545"/>
          </a:xfrm>
          <a:prstGeom prst="rect">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MALS</a:t>
            </a:r>
            <a:endParaRPr lang="nl-NL" dirty="0">
              <a:latin typeface="+mj-lt"/>
            </a:endParaRPr>
          </a:p>
        </p:txBody>
      </p:sp>
      <p:cxnSp>
        <p:nvCxnSpPr>
          <p:cNvPr id="15" name="Connector: Elbow 14">
            <a:extLst>
              <a:ext uri="{FF2B5EF4-FFF2-40B4-BE49-F238E27FC236}">
                <a16:creationId xmlns:a16="http://schemas.microsoft.com/office/drawing/2014/main" id="{D02259D7-BE11-4E54-88AF-55DC3648D61F}"/>
              </a:ext>
            </a:extLst>
          </p:cNvPr>
          <p:cNvCxnSpPr>
            <a:cxnSpLocks/>
            <a:stCxn id="12" idx="1"/>
            <a:endCxn id="13" idx="3"/>
          </p:cNvCxnSpPr>
          <p:nvPr/>
        </p:nvCxnSpPr>
        <p:spPr>
          <a:xfrm rot="10800000">
            <a:off x="5232521" y="1665190"/>
            <a:ext cx="908829" cy="193749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00D1014-BC38-4C93-B1B5-35A488F3A886}"/>
              </a:ext>
            </a:extLst>
          </p:cNvPr>
          <p:cNvCxnSpPr>
            <a:cxnSpLocks/>
            <a:stCxn id="11" idx="0"/>
            <a:endCxn id="13" idx="2"/>
          </p:cNvCxnSpPr>
          <p:nvPr/>
        </p:nvCxnSpPr>
        <p:spPr>
          <a:xfrm rot="5400000" flipH="1" flipV="1">
            <a:off x="3576345" y="2186427"/>
            <a:ext cx="1167953" cy="89502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B753C11-7CB5-41BB-8B1B-404D7654E95D}"/>
              </a:ext>
            </a:extLst>
          </p:cNvPr>
          <p:cNvCxnSpPr>
            <a:cxnSpLocks/>
            <a:stCxn id="3" idx="0"/>
            <a:endCxn id="13" idx="1"/>
          </p:cNvCxnSpPr>
          <p:nvPr/>
        </p:nvCxnSpPr>
        <p:spPr>
          <a:xfrm rot="5400000" flipH="1" flipV="1">
            <a:off x="2311759" y="1546529"/>
            <a:ext cx="1552724" cy="179004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49B9F04-AC03-4A7F-8E39-1B672B9C94D2}"/>
              </a:ext>
            </a:extLst>
          </p:cNvPr>
          <p:cNvSpPr/>
          <p:nvPr/>
        </p:nvSpPr>
        <p:spPr>
          <a:xfrm>
            <a:off x="7871493" y="2951130"/>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TIC</a:t>
            </a:r>
            <a:endParaRPr lang="nl-NL" dirty="0">
              <a:solidFill>
                <a:schemeClr val="tx1"/>
              </a:solidFill>
            </a:endParaRPr>
          </a:p>
        </p:txBody>
      </p:sp>
      <p:sp>
        <p:nvSpPr>
          <p:cNvPr id="41" name="Rectangle 40">
            <a:extLst>
              <a:ext uri="{FF2B5EF4-FFF2-40B4-BE49-F238E27FC236}">
                <a16:creationId xmlns:a16="http://schemas.microsoft.com/office/drawing/2014/main" id="{DCCE481B-435A-482A-A1AA-40AA49B771CE}"/>
              </a:ext>
            </a:extLst>
          </p:cNvPr>
          <p:cNvSpPr/>
          <p:nvPr/>
        </p:nvSpPr>
        <p:spPr>
          <a:xfrm>
            <a:off x="7871493" y="3720675"/>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γ</a:t>
            </a:r>
            <a:endParaRPr lang="nl-NL" dirty="0">
              <a:solidFill>
                <a:schemeClr val="tx1"/>
              </a:solidFill>
            </a:endParaRPr>
          </a:p>
        </p:txBody>
      </p:sp>
      <p:sp>
        <p:nvSpPr>
          <p:cNvPr id="42" name="Rectangle 41">
            <a:extLst>
              <a:ext uri="{FF2B5EF4-FFF2-40B4-BE49-F238E27FC236}">
                <a16:creationId xmlns:a16="http://schemas.microsoft.com/office/drawing/2014/main" id="{4BB2EB1B-1AF2-4177-AAE0-EFDDE8CC169B}"/>
              </a:ext>
            </a:extLst>
          </p:cNvPr>
          <p:cNvSpPr/>
          <p:nvPr/>
        </p:nvSpPr>
        <p:spPr>
          <a:xfrm>
            <a:off x="267425" y="3335902"/>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NO3</a:t>
            </a:r>
            <a:endParaRPr lang="nl-NL" dirty="0">
              <a:solidFill>
                <a:schemeClr val="tx1"/>
              </a:solidFill>
            </a:endParaRPr>
          </a:p>
        </p:txBody>
      </p:sp>
      <p:sp>
        <p:nvSpPr>
          <p:cNvPr id="43" name="Rectangle 42">
            <a:extLst>
              <a:ext uri="{FF2B5EF4-FFF2-40B4-BE49-F238E27FC236}">
                <a16:creationId xmlns:a16="http://schemas.microsoft.com/office/drawing/2014/main" id="{AD56B39D-736F-43FD-8DB6-8EE45C1C092F}"/>
              </a:ext>
            </a:extLst>
          </p:cNvPr>
          <p:cNvSpPr/>
          <p:nvPr/>
        </p:nvSpPr>
        <p:spPr>
          <a:xfrm>
            <a:off x="3294984" y="4426579"/>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PO4</a:t>
            </a:r>
            <a:endParaRPr lang="nl-NL" dirty="0">
              <a:solidFill>
                <a:schemeClr val="tx1"/>
              </a:solidFill>
            </a:endParaRPr>
          </a:p>
        </p:txBody>
      </p:sp>
      <p:cxnSp>
        <p:nvCxnSpPr>
          <p:cNvPr id="45" name="Straight Arrow Connector 44">
            <a:extLst>
              <a:ext uri="{FF2B5EF4-FFF2-40B4-BE49-F238E27FC236}">
                <a16:creationId xmlns:a16="http://schemas.microsoft.com/office/drawing/2014/main" id="{58543DD9-7359-43D4-95E3-91A5EA605EB5}"/>
              </a:ext>
            </a:extLst>
          </p:cNvPr>
          <p:cNvCxnSpPr>
            <a:cxnSpLocks/>
            <a:stCxn id="43" idx="0"/>
            <a:endCxn id="11" idx="2"/>
          </p:cNvCxnSpPr>
          <p:nvPr/>
        </p:nvCxnSpPr>
        <p:spPr>
          <a:xfrm flipV="1">
            <a:off x="3712809" y="3987459"/>
            <a:ext cx="1" cy="439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B621A3-35C5-4B41-BF22-72D240277B44}"/>
              </a:ext>
            </a:extLst>
          </p:cNvPr>
          <p:cNvCxnSpPr>
            <a:cxnSpLocks/>
            <a:stCxn id="42" idx="3"/>
            <a:endCxn id="3" idx="1"/>
          </p:cNvCxnSpPr>
          <p:nvPr/>
        </p:nvCxnSpPr>
        <p:spPr>
          <a:xfrm>
            <a:off x="1103075" y="3602685"/>
            <a:ext cx="46533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A2503E9-B037-4340-92CF-F94FAC1A6886}"/>
              </a:ext>
            </a:extLst>
          </p:cNvPr>
          <p:cNvCxnSpPr>
            <a:cxnSpLocks/>
            <a:stCxn id="40" idx="1"/>
            <a:endCxn id="12" idx="3"/>
          </p:cNvCxnSpPr>
          <p:nvPr/>
        </p:nvCxnSpPr>
        <p:spPr>
          <a:xfrm rot="10800000" flipV="1">
            <a:off x="7390727" y="3217912"/>
            <a:ext cx="480767" cy="384775"/>
          </a:xfrm>
          <a:prstGeom prst="bentConnector3">
            <a:avLst>
              <a:gd name="adj1" fmla="val 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1C1109F-2F70-49CD-9360-74DD5EAE3AB4}"/>
              </a:ext>
            </a:extLst>
          </p:cNvPr>
          <p:cNvCxnSpPr>
            <a:cxnSpLocks/>
            <a:stCxn id="41" idx="1"/>
            <a:endCxn id="12" idx="3"/>
          </p:cNvCxnSpPr>
          <p:nvPr/>
        </p:nvCxnSpPr>
        <p:spPr>
          <a:xfrm rot="10800000">
            <a:off x="7390727" y="3602688"/>
            <a:ext cx="480767" cy="384770"/>
          </a:xfrm>
          <a:prstGeom prst="bentConnector3">
            <a:avLst>
              <a:gd name="adj1" fmla="val 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AC462E2-A4C7-4F89-9C3C-5FE3EEA1F466}"/>
              </a:ext>
            </a:extLst>
          </p:cNvPr>
          <p:cNvGrpSpPr/>
          <p:nvPr/>
        </p:nvGrpSpPr>
        <p:grpSpPr>
          <a:xfrm>
            <a:off x="7210045" y="1175571"/>
            <a:ext cx="361361" cy="1191614"/>
            <a:chOff x="1552013" y="1750879"/>
            <a:chExt cx="647810" cy="1750446"/>
          </a:xfrm>
        </p:grpSpPr>
        <p:sp>
          <p:nvSpPr>
            <p:cNvPr id="23" name="Oval 22">
              <a:extLst>
                <a:ext uri="{FF2B5EF4-FFF2-40B4-BE49-F238E27FC236}">
                  <a16:creationId xmlns:a16="http://schemas.microsoft.com/office/drawing/2014/main" id="{F70381D8-0A9A-4C8A-B2E7-968B6CE0F049}"/>
                </a:ext>
              </a:extLst>
            </p:cNvPr>
            <p:cNvSpPr/>
            <p:nvPr/>
          </p:nvSpPr>
          <p:spPr>
            <a:xfrm>
              <a:off x="1552013" y="3225209"/>
              <a:ext cx="647810" cy="276116"/>
            </a:xfrm>
            <a:prstGeom prst="ellipse">
              <a:avLst/>
            </a:prstGeom>
            <a:solidFill>
              <a:schemeClr val="accent2">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E6CE81FD-461A-4409-A318-61E207F56918}"/>
                </a:ext>
              </a:extLst>
            </p:cNvPr>
            <p:cNvGrpSpPr/>
            <p:nvPr/>
          </p:nvGrpSpPr>
          <p:grpSpPr>
            <a:xfrm>
              <a:off x="1651772" y="1750879"/>
              <a:ext cx="493997" cy="1665421"/>
              <a:chOff x="1700441" y="1763581"/>
              <a:chExt cx="493997" cy="1665421"/>
            </a:xfrm>
          </p:grpSpPr>
          <p:grpSp>
            <p:nvGrpSpPr>
              <p:cNvPr id="25" name="Group 24">
                <a:extLst>
                  <a:ext uri="{FF2B5EF4-FFF2-40B4-BE49-F238E27FC236}">
                    <a16:creationId xmlns:a16="http://schemas.microsoft.com/office/drawing/2014/main" id="{46DB2E49-EA53-455D-9876-92C172471D23}"/>
                  </a:ext>
                </a:extLst>
              </p:cNvPr>
              <p:cNvGrpSpPr/>
              <p:nvPr/>
            </p:nvGrpSpPr>
            <p:grpSpPr>
              <a:xfrm>
                <a:off x="1872618" y="1763581"/>
                <a:ext cx="321820" cy="1590673"/>
                <a:chOff x="1872618" y="1763581"/>
                <a:chExt cx="321820" cy="1590673"/>
              </a:xfrm>
            </p:grpSpPr>
            <p:sp>
              <p:nvSpPr>
                <p:cNvPr id="31" name="Freeform: Shape 30">
                  <a:extLst>
                    <a:ext uri="{FF2B5EF4-FFF2-40B4-BE49-F238E27FC236}">
                      <a16:creationId xmlns:a16="http://schemas.microsoft.com/office/drawing/2014/main" id="{A7F4D0DA-E694-4093-8350-C7689BD43D24}"/>
                    </a:ext>
                  </a:extLst>
                </p:cNvPr>
                <p:cNvSpPr/>
                <p:nvPr/>
              </p:nvSpPr>
              <p:spPr>
                <a:xfrm>
                  <a:off x="1872618" y="1763581"/>
                  <a:ext cx="321820" cy="1590673"/>
                </a:xfrm>
                <a:custGeom>
                  <a:avLst/>
                  <a:gdLst>
                    <a:gd name="connsiteX0" fmla="*/ 331337 w 803504"/>
                    <a:gd name="connsiteY0" fmla="*/ 17556 h 4043369"/>
                    <a:gd name="connsiteX1" fmla="*/ 17828 w 803504"/>
                    <a:gd name="connsiteY1" fmla="*/ 557487 h 4043369"/>
                    <a:gd name="connsiteX2" fmla="*/ 287794 w 803504"/>
                    <a:gd name="connsiteY2" fmla="*/ 1097419 h 4043369"/>
                    <a:gd name="connsiteX3" fmla="*/ 96205 w 803504"/>
                    <a:gd name="connsiteY3" fmla="*/ 1724436 h 4043369"/>
                    <a:gd name="connsiteX4" fmla="*/ 305211 w 803504"/>
                    <a:gd name="connsiteY4" fmla="*/ 2316619 h 4043369"/>
                    <a:gd name="connsiteX5" fmla="*/ 411 w 803504"/>
                    <a:gd name="connsiteY5" fmla="*/ 2882676 h 4043369"/>
                    <a:gd name="connsiteX6" fmla="*/ 235542 w 803504"/>
                    <a:gd name="connsiteY6" fmla="*/ 3405190 h 4043369"/>
                    <a:gd name="connsiteX7" fmla="*/ 52662 w 803504"/>
                    <a:gd name="connsiteY7" fmla="*/ 3945122 h 4043369"/>
                    <a:gd name="connsiteX8" fmla="*/ 618719 w 803504"/>
                    <a:gd name="connsiteY8" fmla="*/ 3988665 h 4043369"/>
                    <a:gd name="connsiteX9" fmla="*/ 784182 w 803504"/>
                    <a:gd name="connsiteY9" fmla="*/ 3361647 h 4043369"/>
                    <a:gd name="connsiteX10" fmla="*/ 566468 w 803504"/>
                    <a:gd name="connsiteY10" fmla="*/ 2847842 h 4043369"/>
                    <a:gd name="connsiteX11" fmla="*/ 792891 w 803504"/>
                    <a:gd name="connsiteY11" fmla="*/ 2360162 h 4043369"/>
                    <a:gd name="connsiteX12" fmla="*/ 575177 w 803504"/>
                    <a:gd name="connsiteY12" fmla="*/ 1785396 h 4043369"/>
                    <a:gd name="connsiteX13" fmla="*/ 801599 w 803504"/>
                    <a:gd name="connsiteY13" fmla="*/ 1097419 h 4043369"/>
                    <a:gd name="connsiteX14" fmla="*/ 418422 w 803504"/>
                    <a:gd name="connsiteY14" fmla="*/ 522653 h 4043369"/>
                    <a:gd name="connsiteX15" fmla="*/ 444548 w 803504"/>
                    <a:gd name="connsiteY15" fmla="*/ 165602 h 4043369"/>
                    <a:gd name="connsiteX16" fmla="*/ 331337 w 803504"/>
                    <a:gd name="connsiteY16" fmla="*/ 17556 h 4043369"/>
                    <a:gd name="connsiteX0" fmla="*/ 331337 w 803504"/>
                    <a:gd name="connsiteY0" fmla="*/ 17556 h 4043369"/>
                    <a:gd name="connsiteX1" fmla="*/ 17828 w 803504"/>
                    <a:gd name="connsiteY1" fmla="*/ 557487 h 4043369"/>
                    <a:gd name="connsiteX2" fmla="*/ 287794 w 803504"/>
                    <a:gd name="connsiteY2" fmla="*/ 1097419 h 4043369"/>
                    <a:gd name="connsiteX3" fmla="*/ 96205 w 803504"/>
                    <a:gd name="connsiteY3" fmla="*/ 1724436 h 4043369"/>
                    <a:gd name="connsiteX4" fmla="*/ 305211 w 803504"/>
                    <a:gd name="connsiteY4" fmla="*/ 2316619 h 4043369"/>
                    <a:gd name="connsiteX5" fmla="*/ 411 w 803504"/>
                    <a:gd name="connsiteY5" fmla="*/ 2882676 h 4043369"/>
                    <a:gd name="connsiteX6" fmla="*/ 235542 w 803504"/>
                    <a:gd name="connsiteY6" fmla="*/ 3405190 h 4043369"/>
                    <a:gd name="connsiteX7" fmla="*/ 52662 w 803504"/>
                    <a:gd name="connsiteY7" fmla="*/ 3945122 h 4043369"/>
                    <a:gd name="connsiteX8" fmla="*/ 618719 w 803504"/>
                    <a:gd name="connsiteY8" fmla="*/ 3988665 h 4043369"/>
                    <a:gd name="connsiteX9" fmla="*/ 784182 w 803504"/>
                    <a:gd name="connsiteY9" fmla="*/ 3361647 h 4043369"/>
                    <a:gd name="connsiteX10" fmla="*/ 566468 w 803504"/>
                    <a:gd name="connsiteY10" fmla="*/ 2847842 h 4043369"/>
                    <a:gd name="connsiteX11" fmla="*/ 792891 w 803504"/>
                    <a:gd name="connsiteY11" fmla="*/ 2360162 h 4043369"/>
                    <a:gd name="connsiteX12" fmla="*/ 575177 w 803504"/>
                    <a:gd name="connsiteY12" fmla="*/ 1785396 h 4043369"/>
                    <a:gd name="connsiteX13" fmla="*/ 801599 w 803504"/>
                    <a:gd name="connsiteY13" fmla="*/ 1097419 h 4043369"/>
                    <a:gd name="connsiteX14" fmla="*/ 418422 w 803504"/>
                    <a:gd name="connsiteY14" fmla="*/ 522653 h 4043369"/>
                    <a:gd name="connsiteX15" fmla="*/ 444548 w 803504"/>
                    <a:gd name="connsiteY15" fmla="*/ 165602 h 4043369"/>
                    <a:gd name="connsiteX16" fmla="*/ 331337 w 803504"/>
                    <a:gd name="connsiteY16" fmla="*/ 17556 h 4043369"/>
                    <a:gd name="connsiteX0" fmla="*/ 331337 w 803504"/>
                    <a:gd name="connsiteY0" fmla="*/ 17556 h 4043369"/>
                    <a:gd name="connsiteX1" fmla="*/ 17828 w 803504"/>
                    <a:gd name="connsiteY1" fmla="*/ 557487 h 4043369"/>
                    <a:gd name="connsiteX2" fmla="*/ 287794 w 803504"/>
                    <a:gd name="connsiteY2" fmla="*/ 1097419 h 4043369"/>
                    <a:gd name="connsiteX3" fmla="*/ 96205 w 803504"/>
                    <a:gd name="connsiteY3" fmla="*/ 1724436 h 4043369"/>
                    <a:gd name="connsiteX4" fmla="*/ 305211 w 803504"/>
                    <a:gd name="connsiteY4" fmla="*/ 2316619 h 4043369"/>
                    <a:gd name="connsiteX5" fmla="*/ 411 w 803504"/>
                    <a:gd name="connsiteY5" fmla="*/ 2882676 h 4043369"/>
                    <a:gd name="connsiteX6" fmla="*/ 235542 w 803504"/>
                    <a:gd name="connsiteY6" fmla="*/ 3405190 h 4043369"/>
                    <a:gd name="connsiteX7" fmla="*/ 52662 w 803504"/>
                    <a:gd name="connsiteY7" fmla="*/ 3945122 h 4043369"/>
                    <a:gd name="connsiteX8" fmla="*/ 618719 w 803504"/>
                    <a:gd name="connsiteY8" fmla="*/ 3988665 h 4043369"/>
                    <a:gd name="connsiteX9" fmla="*/ 784182 w 803504"/>
                    <a:gd name="connsiteY9" fmla="*/ 3361647 h 4043369"/>
                    <a:gd name="connsiteX10" fmla="*/ 566468 w 803504"/>
                    <a:gd name="connsiteY10" fmla="*/ 2847842 h 4043369"/>
                    <a:gd name="connsiteX11" fmla="*/ 792891 w 803504"/>
                    <a:gd name="connsiteY11" fmla="*/ 2360162 h 4043369"/>
                    <a:gd name="connsiteX12" fmla="*/ 575177 w 803504"/>
                    <a:gd name="connsiteY12" fmla="*/ 1785396 h 4043369"/>
                    <a:gd name="connsiteX13" fmla="*/ 801599 w 803504"/>
                    <a:gd name="connsiteY13" fmla="*/ 1097419 h 4043369"/>
                    <a:gd name="connsiteX14" fmla="*/ 418422 w 803504"/>
                    <a:gd name="connsiteY14" fmla="*/ 522653 h 4043369"/>
                    <a:gd name="connsiteX15" fmla="*/ 444548 w 803504"/>
                    <a:gd name="connsiteY15" fmla="*/ 165602 h 4043369"/>
                    <a:gd name="connsiteX16" fmla="*/ 331337 w 803504"/>
                    <a:gd name="connsiteY16" fmla="*/ 17556 h 4043369"/>
                    <a:gd name="connsiteX0" fmla="*/ 331337 w 803504"/>
                    <a:gd name="connsiteY0" fmla="*/ 17556 h 4043369"/>
                    <a:gd name="connsiteX1" fmla="*/ 17828 w 803504"/>
                    <a:gd name="connsiteY1" fmla="*/ 557487 h 4043369"/>
                    <a:gd name="connsiteX2" fmla="*/ 287794 w 803504"/>
                    <a:gd name="connsiteY2" fmla="*/ 1097419 h 4043369"/>
                    <a:gd name="connsiteX3" fmla="*/ 96205 w 803504"/>
                    <a:gd name="connsiteY3" fmla="*/ 1724436 h 4043369"/>
                    <a:gd name="connsiteX4" fmla="*/ 305211 w 803504"/>
                    <a:gd name="connsiteY4" fmla="*/ 2316619 h 4043369"/>
                    <a:gd name="connsiteX5" fmla="*/ 411 w 803504"/>
                    <a:gd name="connsiteY5" fmla="*/ 2882676 h 4043369"/>
                    <a:gd name="connsiteX6" fmla="*/ 235542 w 803504"/>
                    <a:gd name="connsiteY6" fmla="*/ 3405190 h 4043369"/>
                    <a:gd name="connsiteX7" fmla="*/ 52662 w 803504"/>
                    <a:gd name="connsiteY7" fmla="*/ 3945122 h 4043369"/>
                    <a:gd name="connsiteX8" fmla="*/ 618719 w 803504"/>
                    <a:gd name="connsiteY8" fmla="*/ 3988665 h 4043369"/>
                    <a:gd name="connsiteX9" fmla="*/ 784182 w 803504"/>
                    <a:gd name="connsiteY9" fmla="*/ 3361647 h 4043369"/>
                    <a:gd name="connsiteX10" fmla="*/ 566468 w 803504"/>
                    <a:gd name="connsiteY10" fmla="*/ 2847842 h 4043369"/>
                    <a:gd name="connsiteX11" fmla="*/ 792891 w 803504"/>
                    <a:gd name="connsiteY11" fmla="*/ 2360162 h 4043369"/>
                    <a:gd name="connsiteX12" fmla="*/ 575177 w 803504"/>
                    <a:gd name="connsiteY12" fmla="*/ 1785396 h 4043369"/>
                    <a:gd name="connsiteX13" fmla="*/ 801599 w 803504"/>
                    <a:gd name="connsiteY13" fmla="*/ 1097419 h 4043369"/>
                    <a:gd name="connsiteX14" fmla="*/ 418422 w 803504"/>
                    <a:gd name="connsiteY14" fmla="*/ 522653 h 4043369"/>
                    <a:gd name="connsiteX15" fmla="*/ 444548 w 803504"/>
                    <a:gd name="connsiteY15" fmla="*/ 165602 h 4043369"/>
                    <a:gd name="connsiteX16" fmla="*/ 331337 w 803504"/>
                    <a:gd name="connsiteY16" fmla="*/ 17556 h 4043369"/>
                    <a:gd name="connsiteX0" fmla="*/ 331337 w 803504"/>
                    <a:gd name="connsiteY0" fmla="*/ 17556 h 4030720"/>
                    <a:gd name="connsiteX1" fmla="*/ 17828 w 803504"/>
                    <a:gd name="connsiteY1" fmla="*/ 557487 h 4030720"/>
                    <a:gd name="connsiteX2" fmla="*/ 287794 w 803504"/>
                    <a:gd name="connsiteY2" fmla="*/ 1097419 h 4030720"/>
                    <a:gd name="connsiteX3" fmla="*/ 96205 w 803504"/>
                    <a:gd name="connsiteY3" fmla="*/ 1724436 h 4030720"/>
                    <a:gd name="connsiteX4" fmla="*/ 305211 w 803504"/>
                    <a:gd name="connsiteY4" fmla="*/ 2316619 h 4030720"/>
                    <a:gd name="connsiteX5" fmla="*/ 411 w 803504"/>
                    <a:gd name="connsiteY5" fmla="*/ 2882676 h 4030720"/>
                    <a:gd name="connsiteX6" fmla="*/ 235542 w 803504"/>
                    <a:gd name="connsiteY6" fmla="*/ 3405190 h 4030720"/>
                    <a:gd name="connsiteX7" fmla="*/ 52662 w 803504"/>
                    <a:gd name="connsiteY7" fmla="*/ 3945122 h 4030720"/>
                    <a:gd name="connsiteX8" fmla="*/ 618719 w 803504"/>
                    <a:gd name="connsiteY8" fmla="*/ 3988665 h 4030720"/>
                    <a:gd name="connsiteX9" fmla="*/ 784182 w 803504"/>
                    <a:gd name="connsiteY9" fmla="*/ 3361647 h 4030720"/>
                    <a:gd name="connsiteX10" fmla="*/ 566468 w 803504"/>
                    <a:gd name="connsiteY10" fmla="*/ 2847842 h 4030720"/>
                    <a:gd name="connsiteX11" fmla="*/ 792891 w 803504"/>
                    <a:gd name="connsiteY11" fmla="*/ 2360162 h 4030720"/>
                    <a:gd name="connsiteX12" fmla="*/ 575177 w 803504"/>
                    <a:gd name="connsiteY12" fmla="*/ 1785396 h 4030720"/>
                    <a:gd name="connsiteX13" fmla="*/ 801599 w 803504"/>
                    <a:gd name="connsiteY13" fmla="*/ 1097419 h 4030720"/>
                    <a:gd name="connsiteX14" fmla="*/ 418422 w 803504"/>
                    <a:gd name="connsiteY14" fmla="*/ 522653 h 4030720"/>
                    <a:gd name="connsiteX15" fmla="*/ 444548 w 803504"/>
                    <a:gd name="connsiteY15" fmla="*/ 165602 h 4030720"/>
                    <a:gd name="connsiteX16" fmla="*/ 331337 w 803504"/>
                    <a:gd name="connsiteY16" fmla="*/ 17556 h 4030720"/>
                    <a:gd name="connsiteX0" fmla="*/ 331337 w 803504"/>
                    <a:gd name="connsiteY0" fmla="*/ 17556 h 4030720"/>
                    <a:gd name="connsiteX1" fmla="*/ 17828 w 803504"/>
                    <a:gd name="connsiteY1" fmla="*/ 557487 h 4030720"/>
                    <a:gd name="connsiteX2" fmla="*/ 287794 w 803504"/>
                    <a:gd name="connsiteY2" fmla="*/ 1097419 h 4030720"/>
                    <a:gd name="connsiteX3" fmla="*/ 96205 w 803504"/>
                    <a:gd name="connsiteY3" fmla="*/ 1724436 h 4030720"/>
                    <a:gd name="connsiteX4" fmla="*/ 305211 w 803504"/>
                    <a:gd name="connsiteY4" fmla="*/ 2316619 h 4030720"/>
                    <a:gd name="connsiteX5" fmla="*/ 411 w 803504"/>
                    <a:gd name="connsiteY5" fmla="*/ 2882676 h 4030720"/>
                    <a:gd name="connsiteX6" fmla="*/ 235542 w 803504"/>
                    <a:gd name="connsiteY6" fmla="*/ 3405190 h 4030720"/>
                    <a:gd name="connsiteX7" fmla="*/ 52662 w 803504"/>
                    <a:gd name="connsiteY7" fmla="*/ 3945122 h 4030720"/>
                    <a:gd name="connsiteX8" fmla="*/ 618719 w 803504"/>
                    <a:gd name="connsiteY8" fmla="*/ 3988665 h 4030720"/>
                    <a:gd name="connsiteX9" fmla="*/ 784182 w 803504"/>
                    <a:gd name="connsiteY9" fmla="*/ 3361647 h 4030720"/>
                    <a:gd name="connsiteX10" fmla="*/ 566468 w 803504"/>
                    <a:gd name="connsiteY10" fmla="*/ 2847842 h 4030720"/>
                    <a:gd name="connsiteX11" fmla="*/ 792891 w 803504"/>
                    <a:gd name="connsiteY11" fmla="*/ 2360162 h 4030720"/>
                    <a:gd name="connsiteX12" fmla="*/ 575177 w 803504"/>
                    <a:gd name="connsiteY12" fmla="*/ 1785396 h 4030720"/>
                    <a:gd name="connsiteX13" fmla="*/ 801599 w 803504"/>
                    <a:gd name="connsiteY13" fmla="*/ 1097419 h 4030720"/>
                    <a:gd name="connsiteX14" fmla="*/ 418422 w 803504"/>
                    <a:gd name="connsiteY14" fmla="*/ 522653 h 4030720"/>
                    <a:gd name="connsiteX15" fmla="*/ 444548 w 803504"/>
                    <a:gd name="connsiteY15" fmla="*/ 165602 h 4030720"/>
                    <a:gd name="connsiteX16" fmla="*/ 331337 w 803504"/>
                    <a:gd name="connsiteY16" fmla="*/ 17556 h 4030720"/>
                    <a:gd name="connsiteX0" fmla="*/ 331337 w 803504"/>
                    <a:gd name="connsiteY0" fmla="*/ 17556 h 4030720"/>
                    <a:gd name="connsiteX1" fmla="*/ 17828 w 803504"/>
                    <a:gd name="connsiteY1" fmla="*/ 557487 h 4030720"/>
                    <a:gd name="connsiteX2" fmla="*/ 287794 w 803504"/>
                    <a:gd name="connsiteY2" fmla="*/ 1097419 h 4030720"/>
                    <a:gd name="connsiteX3" fmla="*/ 96205 w 803504"/>
                    <a:gd name="connsiteY3" fmla="*/ 1724436 h 4030720"/>
                    <a:gd name="connsiteX4" fmla="*/ 305211 w 803504"/>
                    <a:gd name="connsiteY4" fmla="*/ 2316619 h 4030720"/>
                    <a:gd name="connsiteX5" fmla="*/ 411 w 803504"/>
                    <a:gd name="connsiteY5" fmla="*/ 2882676 h 4030720"/>
                    <a:gd name="connsiteX6" fmla="*/ 235542 w 803504"/>
                    <a:gd name="connsiteY6" fmla="*/ 3405190 h 4030720"/>
                    <a:gd name="connsiteX7" fmla="*/ 52662 w 803504"/>
                    <a:gd name="connsiteY7" fmla="*/ 3945122 h 4030720"/>
                    <a:gd name="connsiteX8" fmla="*/ 618719 w 803504"/>
                    <a:gd name="connsiteY8" fmla="*/ 3988665 h 4030720"/>
                    <a:gd name="connsiteX9" fmla="*/ 784182 w 803504"/>
                    <a:gd name="connsiteY9" fmla="*/ 3361647 h 4030720"/>
                    <a:gd name="connsiteX10" fmla="*/ 566468 w 803504"/>
                    <a:gd name="connsiteY10" fmla="*/ 2847842 h 4030720"/>
                    <a:gd name="connsiteX11" fmla="*/ 792891 w 803504"/>
                    <a:gd name="connsiteY11" fmla="*/ 2360162 h 4030720"/>
                    <a:gd name="connsiteX12" fmla="*/ 575177 w 803504"/>
                    <a:gd name="connsiteY12" fmla="*/ 1785396 h 4030720"/>
                    <a:gd name="connsiteX13" fmla="*/ 801599 w 803504"/>
                    <a:gd name="connsiteY13" fmla="*/ 1097419 h 4030720"/>
                    <a:gd name="connsiteX14" fmla="*/ 418422 w 803504"/>
                    <a:gd name="connsiteY14" fmla="*/ 522653 h 4030720"/>
                    <a:gd name="connsiteX15" fmla="*/ 444548 w 803504"/>
                    <a:gd name="connsiteY15" fmla="*/ 165602 h 4030720"/>
                    <a:gd name="connsiteX16" fmla="*/ 331337 w 803504"/>
                    <a:gd name="connsiteY16" fmla="*/ 17556 h 4030720"/>
                    <a:gd name="connsiteX0" fmla="*/ 331337 w 803504"/>
                    <a:gd name="connsiteY0" fmla="*/ 17556 h 3989073"/>
                    <a:gd name="connsiteX1" fmla="*/ 17828 w 803504"/>
                    <a:gd name="connsiteY1" fmla="*/ 557487 h 3989073"/>
                    <a:gd name="connsiteX2" fmla="*/ 287794 w 803504"/>
                    <a:gd name="connsiteY2" fmla="*/ 1097419 h 3989073"/>
                    <a:gd name="connsiteX3" fmla="*/ 96205 w 803504"/>
                    <a:gd name="connsiteY3" fmla="*/ 1724436 h 3989073"/>
                    <a:gd name="connsiteX4" fmla="*/ 305211 w 803504"/>
                    <a:gd name="connsiteY4" fmla="*/ 2316619 h 3989073"/>
                    <a:gd name="connsiteX5" fmla="*/ 411 w 803504"/>
                    <a:gd name="connsiteY5" fmla="*/ 2882676 h 3989073"/>
                    <a:gd name="connsiteX6" fmla="*/ 235542 w 803504"/>
                    <a:gd name="connsiteY6" fmla="*/ 3405190 h 3989073"/>
                    <a:gd name="connsiteX7" fmla="*/ 52662 w 803504"/>
                    <a:gd name="connsiteY7" fmla="*/ 3945122 h 3989073"/>
                    <a:gd name="connsiteX8" fmla="*/ 618719 w 803504"/>
                    <a:gd name="connsiteY8" fmla="*/ 3988665 h 3989073"/>
                    <a:gd name="connsiteX9" fmla="*/ 784182 w 803504"/>
                    <a:gd name="connsiteY9" fmla="*/ 3361647 h 3989073"/>
                    <a:gd name="connsiteX10" fmla="*/ 566468 w 803504"/>
                    <a:gd name="connsiteY10" fmla="*/ 2847842 h 3989073"/>
                    <a:gd name="connsiteX11" fmla="*/ 792891 w 803504"/>
                    <a:gd name="connsiteY11" fmla="*/ 2360162 h 3989073"/>
                    <a:gd name="connsiteX12" fmla="*/ 575177 w 803504"/>
                    <a:gd name="connsiteY12" fmla="*/ 1785396 h 3989073"/>
                    <a:gd name="connsiteX13" fmla="*/ 801599 w 803504"/>
                    <a:gd name="connsiteY13" fmla="*/ 1097419 h 3989073"/>
                    <a:gd name="connsiteX14" fmla="*/ 418422 w 803504"/>
                    <a:gd name="connsiteY14" fmla="*/ 522653 h 3989073"/>
                    <a:gd name="connsiteX15" fmla="*/ 444548 w 803504"/>
                    <a:gd name="connsiteY15" fmla="*/ 165602 h 3989073"/>
                    <a:gd name="connsiteX16" fmla="*/ 331337 w 803504"/>
                    <a:gd name="connsiteY16" fmla="*/ 17556 h 3989073"/>
                    <a:gd name="connsiteX0" fmla="*/ 331337 w 803504"/>
                    <a:gd name="connsiteY0" fmla="*/ 17556 h 3989073"/>
                    <a:gd name="connsiteX1" fmla="*/ 17828 w 803504"/>
                    <a:gd name="connsiteY1" fmla="*/ 557487 h 3989073"/>
                    <a:gd name="connsiteX2" fmla="*/ 287794 w 803504"/>
                    <a:gd name="connsiteY2" fmla="*/ 1097419 h 3989073"/>
                    <a:gd name="connsiteX3" fmla="*/ 96205 w 803504"/>
                    <a:gd name="connsiteY3" fmla="*/ 1724436 h 3989073"/>
                    <a:gd name="connsiteX4" fmla="*/ 305211 w 803504"/>
                    <a:gd name="connsiteY4" fmla="*/ 2316619 h 3989073"/>
                    <a:gd name="connsiteX5" fmla="*/ 411 w 803504"/>
                    <a:gd name="connsiteY5" fmla="*/ 2882676 h 3989073"/>
                    <a:gd name="connsiteX6" fmla="*/ 235542 w 803504"/>
                    <a:gd name="connsiteY6" fmla="*/ 3405190 h 3989073"/>
                    <a:gd name="connsiteX7" fmla="*/ 52662 w 803504"/>
                    <a:gd name="connsiteY7" fmla="*/ 3945122 h 3989073"/>
                    <a:gd name="connsiteX8" fmla="*/ 618719 w 803504"/>
                    <a:gd name="connsiteY8" fmla="*/ 3988665 h 3989073"/>
                    <a:gd name="connsiteX9" fmla="*/ 784182 w 803504"/>
                    <a:gd name="connsiteY9" fmla="*/ 3361647 h 3989073"/>
                    <a:gd name="connsiteX10" fmla="*/ 566468 w 803504"/>
                    <a:gd name="connsiteY10" fmla="*/ 2847842 h 3989073"/>
                    <a:gd name="connsiteX11" fmla="*/ 792891 w 803504"/>
                    <a:gd name="connsiteY11" fmla="*/ 2360162 h 3989073"/>
                    <a:gd name="connsiteX12" fmla="*/ 575177 w 803504"/>
                    <a:gd name="connsiteY12" fmla="*/ 1785396 h 3989073"/>
                    <a:gd name="connsiteX13" fmla="*/ 801599 w 803504"/>
                    <a:gd name="connsiteY13" fmla="*/ 1097419 h 3989073"/>
                    <a:gd name="connsiteX14" fmla="*/ 418422 w 803504"/>
                    <a:gd name="connsiteY14" fmla="*/ 522653 h 3989073"/>
                    <a:gd name="connsiteX15" fmla="*/ 444548 w 803504"/>
                    <a:gd name="connsiteY15" fmla="*/ 165602 h 3989073"/>
                    <a:gd name="connsiteX16" fmla="*/ 331337 w 803504"/>
                    <a:gd name="connsiteY16" fmla="*/ 17556 h 3989073"/>
                    <a:gd name="connsiteX0" fmla="*/ 331337 w 803504"/>
                    <a:gd name="connsiteY0" fmla="*/ 17556 h 3989073"/>
                    <a:gd name="connsiteX1" fmla="*/ 17828 w 803504"/>
                    <a:gd name="connsiteY1" fmla="*/ 557487 h 3989073"/>
                    <a:gd name="connsiteX2" fmla="*/ 287794 w 803504"/>
                    <a:gd name="connsiteY2" fmla="*/ 1097419 h 3989073"/>
                    <a:gd name="connsiteX3" fmla="*/ 96205 w 803504"/>
                    <a:gd name="connsiteY3" fmla="*/ 1724436 h 3989073"/>
                    <a:gd name="connsiteX4" fmla="*/ 305211 w 803504"/>
                    <a:gd name="connsiteY4" fmla="*/ 2316619 h 3989073"/>
                    <a:gd name="connsiteX5" fmla="*/ 411 w 803504"/>
                    <a:gd name="connsiteY5" fmla="*/ 2882676 h 3989073"/>
                    <a:gd name="connsiteX6" fmla="*/ 235542 w 803504"/>
                    <a:gd name="connsiteY6" fmla="*/ 3405190 h 3989073"/>
                    <a:gd name="connsiteX7" fmla="*/ 52662 w 803504"/>
                    <a:gd name="connsiteY7" fmla="*/ 3945122 h 3989073"/>
                    <a:gd name="connsiteX8" fmla="*/ 618719 w 803504"/>
                    <a:gd name="connsiteY8" fmla="*/ 3988665 h 3989073"/>
                    <a:gd name="connsiteX9" fmla="*/ 784182 w 803504"/>
                    <a:gd name="connsiteY9" fmla="*/ 3361647 h 3989073"/>
                    <a:gd name="connsiteX10" fmla="*/ 566468 w 803504"/>
                    <a:gd name="connsiteY10" fmla="*/ 2847842 h 3989073"/>
                    <a:gd name="connsiteX11" fmla="*/ 792891 w 803504"/>
                    <a:gd name="connsiteY11" fmla="*/ 2360162 h 3989073"/>
                    <a:gd name="connsiteX12" fmla="*/ 575177 w 803504"/>
                    <a:gd name="connsiteY12" fmla="*/ 1785396 h 3989073"/>
                    <a:gd name="connsiteX13" fmla="*/ 801599 w 803504"/>
                    <a:gd name="connsiteY13" fmla="*/ 1097419 h 3989073"/>
                    <a:gd name="connsiteX14" fmla="*/ 418422 w 803504"/>
                    <a:gd name="connsiteY14" fmla="*/ 522653 h 3989073"/>
                    <a:gd name="connsiteX15" fmla="*/ 444548 w 803504"/>
                    <a:gd name="connsiteY15" fmla="*/ 165602 h 3989073"/>
                    <a:gd name="connsiteX16" fmla="*/ 331337 w 803504"/>
                    <a:gd name="connsiteY16" fmla="*/ 17556 h 3989073"/>
                    <a:gd name="connsiteX0" fmla="*/ 331337 w 803504"/>
                    <a:gd name="connsiteY0" fmla="*/ 14013 h 3985530"/>
                    <a:gd name="connsiteX1" fmla="*/ 17828 w 803504"/>
                    <a:gd name="connsiteY1" fmla="*/ 553944 h 3985530"/>
                    <a:gd name="connsiteX2" fmla="*/ 287794 w 803504"/>
                    <a:gd name="connsiteY2" fmla="*/ 1093876 h 3985530"/>
                    <a:gd name="connsiteX3" fmla="*/ 96205 w 803504"/>
                    <a:gd name="connsiteY3" fmla="*/ 1720893 h 3985530"/>
                    <a:gd name="connsiteX4" fmla="*/ 305211 w 803504"/>
                    <a:gd name="connsiteY4" fmla="*/ 2313076 h 3985530"/>
                    <a:gd name="connsiteX5" fmla="*/ 411 w 803504"/>
                    <a:gd name="connsiteY5" fmla="*/ 2879133 h 3985530"/>
                    <a:gd name="connsiteX6" fmla="*/ 235542 w 803504"/>
                    <a:gd name="connsiteY6" fmla="*/ 3401647 h 3985530"/>
                    <a:gd name="connsiteX7" fmla="*/ 52662 w 803504"/>
                    <a:gd name="connsiteY7" fmla="*/ 3941579 h 3985530"/>
                    <a:gd name="connsiteX8" fmla="*/ 618719 w 803504"/>
                    <a:gd name="connsiteY8" fmla="*/ 3985122 h 3985530"/>
                    <a:gd name="connsiteX9" fmla="*/ 784182 w 803504"/>
                    <a:gd name="connsiteY9" fmla="*/ 3358104 h 3985530"/>
                    <a:gd name="connsiteX10" fmla="*/ 566468 w 803504"/>
                    <a:gd name="connsiteY10" fmla="*/ 2844299 h 3985530"/>
                    <a:gd name="connsiteX11" fmla="*/ 792891 w 803504"/>
                    <a:gd name="connsiteY11" fmla="*/ 2356619 h 3985530"/>
                    <a:gd name="connsiteX12" fmla="*/ 575177 w 803504"/>
                    <a:gd name="connsiteY12" fmla="*/ 1781853 h 3985530"/>
                    <a:gd name="connsiteX13" fmla="*/ 801599 w 803504"/>
                    <a:gd name="connsiteY13" fmla="*/ 1093876 h 3985530"/>
                    <a:gd name="connsiteX14" fmla="*/ 418422 w 803504"/>
                    <a:gd name="connsiteY14" fmla="*/ 519110 h 3985530"/>
                    <a:gd name="connsiteX15" fmla="*/ 435023 w 803504"/>
                    <a:gd name="connsiteY15" fmla="*/ 209684 h 3985530"/>
                    <a:gd name="connsiteX16" fmla="*/ 331337 w 803504"/>
                    <a:gd name="connsiteY16" fmla="*/ 14013 h 3985530"/>
                    <a:gd name="connsiteX0" fmla="*/ 331337 w 803504"/>
                    <a:gd name="connsiteY0" fmla="*/ 0 h 3971517"/>
                    <a:gd name="connsiteX1" fmla="*/ 17828 w 803504"/>
                    <a:gd name="connsiteY1" fmla="*/ 539931 h 3971517"/>
                    <a:gd name="connsiteX2" fmla="*/ 287794 w 803504"/>
                    <a:gd name="connsiteY2" fmla="*/ 1079863 h 3971517"/>
                    <a:gd name="connsiteX3" fmla="*/ 96205 w 803504"/>
                    <a:gd name="connsiteY3" fmla="*/ 1706880 h 3971517"/>
                    <a:gd name="connsiteX4" fmla="*/ 305211 w 803504"/>
                    <a:gd name="connsiteY4" fmla="*/ 2299063 h 3971517"/>
                    <a:gd name="connsiteX5" fmla="*/ 411 w 803504"/>
                    <a:gd name="connsiteY5" fmla="*/ 2865120 h 3971517"/>
                    <a:gd name="connsiteX6" fmla="*/ 235542 w 803504"/>
                    <a:gd name="connsiteY6" fmla="*/ 3387634 h 3971517"/>
                    <a:gd name="connsiteX7" fmla="*/ 52662 w 803504"/>
                    <a:gd name="connsiteY7" fmla="*/ 3927566 h 3971517"/>
                    <a:gd name="connsiteX8" fmla="*/ 618719 w 803504"/>
                    <a:gd name="connsiteY8" fmla="*/ 3971109 h 3971517"/>
                    <a:gd name="connsiteX9" fmla="*/ 784182 w 803504"/>
                    <a:gd name="connsiteY9" fmla="*/ 3344091 h 3971517"/>
                    <a:gd name="connsiteX10" fmla="*/ 566468 w 803504"/>
                    <a:gd name="connsiteY10" fmla="*/ 2830286 h 3971517"/>
                    <a:gd name="connsiteX11" fmla="*/ 792891 w 803504"/>
                    <a:gd name="connsiteY11" fmla="*/ 2342606 h 3971517"/>
                    <a:gd name="connsiteX12" fmla="*/ 575177 w 803504"/>
                    <a:gd name="connsiteY12" fmla="*/ 1767840 h 3971517"/>
                    <a:gd name="connsiteX13" fmla="*/ 801599 w 803504"/>
                    <a:gd name="connsiteY13" fmla="*/ 1079863 h 3971517"/>
                    <a:gd name="connsiteX14" fmla="*/ 418422 w 803504"/>
                    <a:gd name="connsiteY14" fmla="*/ 505097 h 3971517"/>
                    <a:gd name="connsiteX15" fmla="*/ 435023 w 803504"/>
                    <a:gd name="connsiteY15" fmla="*/ 195671 h 3971517"/>
                    <a:gd name="connsiteX16" fmla="*/ 331337 w 803504"/>
                    <a:gd name="connsiteY16" fmla="*/ 0 h 3971517"/>
                    <a:gd name="connsiteX0" fmla="*/ 331337 w 803504"/>
                    <a:gd name="connsiteY0" fmla="*/ 0 h 3971517"/>
                    <a:gd name="connsiteX1" fmla="*/ 17828 w 803504"/>
                    <a:gd name="connsiteY1" fmla="*/ 539931 h 3971517"/>
                    <a:gd name="connsiteX2" fmla="*/ 287794 w 803504"/>
                    <a:gd name="connsiteY2" fmla="*/ 1079863 h 3971517"/>
                    <a:gd name="connsiteX3" fmla="*/ 96205 w 803504"/>
                    <a:gd name="connsiteY3" fmla="*/ 1706880 h 3971517"/>
                    <a:gd name="connsiteX4" fmla="*/ 305211 w 803504"/>
                    <a:gd name="connsiteY4" fmla="*/ 2299063 h 3971517"/>
                    <a:gd name="connsiteX5" fmla="*/ 411 w 803504"/>
                    <a:gd name="connsiteY5" fmla="*/ 2865120 h 3971517"/>
                    <a:gd name="connsiteX6" fmla="*/ 235542 w 803504"/>
                    <a:gd name="connsiteY6" fmla="*/ 3387634 h 3971517"/>
                    <a:gd name="connsiteX7" fmla="*/ 52662 w 803504"/>
                    <a:gd name="connsiteY7" fmla="*/ 3927566 h 3971517"/>
                    <a:gd name="connsiteX8" fmla="*/ 618719 w 803504"/>
                    <a:gd name="connsiteY8" fmla="*/ 3971109 h 3971517"/>
                    <a:gd name="connsiteX9" fmla="*/ 784182 w 803504"/>
                    <a:gd name="connsiteY9" fmla="*/ 3344091 h 3971517"/>
                    <a:gd name="connsiteX10" fmla="*/ 566468 w 803504"/>
                    <a:gd name="connsiteY10" fmla="*/ 2830286 h 3971517"/>
                    <a:gd name="connsiteX11" fmla="*/ 792891 w 803504"/>
                    <a:gd name="connsiteY11" fmla="*/ 2342606 h 3971517"/>
                    <a:gd name="connsiteX12" fmla="*/ 575177 w 803504"/>
                    <a:gd name="connsiteY12" fmla="*/ 1767840 h 3971517"/>
                    <a:gd name="connsiteX13" fmla="*/ 801599 w 803504"/>
                    <a:gd name="connsiteY13" fmla="*/ 1079863 h 3971517"/>
                    <a:gd name="connsiteX14" fmla="*/ 418422 w 803504"/>
                    <a:gd name="connsiteY14" fmla="*/ 505097 h 3971517"/>
                    <a:gd name="connsiteX15" fmla="*/ 419169 w 803504"/>
                    <a:gd name="connsiteY15" fmla="*/ 227379 h 3971517"/>
                    <a:gd name="connsiteX16" fmla="*/ 331337 w 803504"/>
                    <a:gd name="connsiteY16" fmla="*/ 0 h 3971517"/>
                    <a:gd name="connsiteX0" fmla="*/ 331337 w 803504"/>
                    <a:gd name="connsiteY0" fmla="*/ 75 h 3971592"/>
                    <a:gd name="connsiteX1" fmla="*/ 17828 w 803504"/>
                    <a:gd name="connsiteY1" fmla="*/ 540006 h 3971592"/>
                    <a:gd name="connsiteX2" fmla="*/ 287794 w 803504"/>
                    <a:gd name="connsiteY2" fmla="*/ 1079938 h 3971592"/>
                    <a:gd name="connsiteX3" fmla="*/ 96205 w 803504"/>
                    <a:gd name="connsiteY3" fmla="*/ 1706955 h 3971592"/>
                    <a:gd name="connsiteX4" fmla="*/ 305211 w 803504"/>
                    <a:gd name="connsiteY4" fmla="*/ 2299138 h 3971592"/>
                    <a:gd name="connsiteX5" fmla="*/ 411 w 803504"/>
                    <a:gd name="connsiteY5" fmla="*/ 2865195 h 3971592"/>
                    <a:gd name="connsiteX6" fmla="*/ 235542 w 803504"/>
                    <a:gd name="connsiteY6" fmla="*/ 3387709 h 3971592"/>
                    <a:gd name="connsiteX7" fmla="*/ 52662 w 803504"/>
                    <a:gd name="connsiteY7" fmla="*/ 3927641 h 3971592"/>
                    <a:gd name="connsiteX8" fmla="*/ 618719 w 803504"/>
                    <a:gd name="connsiteY8" fmla="*/ 3971184 h 3971592"/>
                    <a:gd name="connsiteX9" fmla="*/ 784182 w 803504"/>
                    <a:gd name="connsiteY9" fmla="*/ 3344166 h 3971592"/>
                    <a:gd name="connsiteX10" fmla="*/ 566468 w 803504"/>
                    <a:gd name="connsiteY10" fmla="*/ 2830361 h 3971592"/>
                    <a:gd name="connsiteX11" fmla="*/ 792891 w 803504"/>
                    <a:gd name="connsiteY11" fmla="*/ 2342681 h 3971592"/>
                    <a:gd name="connsiteX12" fmla="*/ 575177 w 803504"/>
                    <a:gd name="connsiteY12" fmla="*/ 1767915 h 3971592"/>
                    <a:gd name="connsiteX13" fmla="*/ 801599 w 803504"/>
                    <a:gd name="connsiteY13" fmla="*/ 1079938 h 3971592"/>
                    <a:gd name="connsiteX14" fmla="*/ 418422 w 803504"/>
                    <a:gd name="connsiteY14" fmla="*/ 505172 h 3971592"/>
                    <a:gd name="connsiteX15" fmla="*/ 331337 w 803504"/>
                    <a:gd name="connsiteY15" fmla="*/ 75 h 3971592"/>
                    <a:gd name="connsiteX0" fmla="*/ 331337 w 803504"/>
                    <a:gd name="connsiteY0" fmla="*/ 75 h 3971592"/>
                    <a:gd name="connsiteX1" fmla="*/ 17828 w 803504"/>
                    <a:gd name="connsiteY1" fmla="*/ 540006 h 3971592"/>
                    <a:gd name="connsiteX2" fmla="*/ 287794 w 803504"/>
                    <a:gd name="connsiteY2" fmla="*/ 1079938 h 3971592"/>
                    <a:gd name="connsiteX3" fmla="*/ 96205 w 803504"/>
                    <a:gd name="connsiteY3" fmla="*/ 1706955 h 3971592"/>
                    <a:gd name="connsiteX4" fmla="*/ 305211 w 803504"/>
                    <a:gd name="connsiteY4" fmla="*/ 2299138 h 3971592"/>
                    <a:gd name="connsiteX5" fmla="*/ 411 w 803504"/>
                    <a:gd name="connsiteY5" fmla="*/ 2865195 h 3971592"/>
                    <a:gd name="connsiteX6" fmla="*/ 235542 w 803504"/>
                    <a:gd name="connsiteY6" fmla="*/ 3387709 h 3971592"/>
                    <a:gd name="connsiteX7" fmla="*/ 52662 w 803504"/>
                    <a:gd name="connsiteY7" fmla="*/ 3927641 h 3971592"/>
                    <a:gd name="connsiteX8" fmla="*/ 618719 w 803504"/>
                    <a:gd name="connsiteY8" fmla="*/ 3971184 h 3971592"/>
                    <a:gd name="connsiteX9" fmla="*/ 784182 w 803504"/>
                    <a:gd name="connsiteY9" fmla="*/ 3344166 h 3971592"/>
                    <a:gd name="connsiteX10" fmla="*/ 566468 w 803504"/>
                    <a:gd name="connsiteY10" fmla="*/ 2830361 h 3971592"/>
                    <a:gd name="connsiteX11" fmla="*/ 792891 w 803504"/>
                    <a:gd name="connsiteY11" fmla="*/ 2342681 h 3971592"/>
                    <a:gd name="connsiteX12" fmla="*/ 575177 w 803504"/>
                    <a:gd name="connsiteY12" fmla="*/ 1767915 h 3971592"/>
                    <a:gd name="connsiteX13" fmla="*/ 801599 w 803504"/>
                    <a:gd name="connsiteY13" fmla="*/ 1079938 h 3971592"/>
                    <a:gd name="connsiteX14" fmla="*/ 418422 w 803504"/>
                    <a:gd name="connsiteY14" fmla="*/ 505172 h 3971592"/>
                    <a:gd name="connsiteX15" fmla="*/ 331337 w 803504"/>
                    <a:gd name="connsiteY15" fmla="*/ 75 h 3971592"/>
                    <a:gd name="connsiteX0" fmla="*/ 331337 w 803504"/>
                    <a:gd name="connsiteY0" fmla="*/ 0 h 3971517"/>
                    <a:gd name="connsiteX1" fmla="*/ 17828 w 803504"/>
                    <a:gd name="connsiteY1" fmla="*/ 539931 h 3971517"/>
                    <a:gd name="connsiteX2" fmla="*/ 287794 w 803504"/>
                    <a:gd name="connsiteY2" fmla="*/ 1079863 h 3971517"/>
                    <a:gd name="connsiteX3" fmla="*/ 96205 w 803504"/>
                    <a:gd name="connsiteY3" fmla="*/ 1706880 h 3971517"/>
                    <a:gd name="connsiteX4" fmla="*/ 305211 w 803504"/>
                    <a:gd name="connsiteY4" fmla="*/ 2299063 h 3971517"/>
                    <a:gd name="connsiteX5" fmla="*/ 411 w 803504"/>
                    <a:gd name="connsiteY5" fmla="*/ 2865120 h 3971517"/>
                    <a:gd name="connsiteX6" fmla="*/ 235542 w 803504"/>
                    <a:gd name="connsiteY6" fmla="*/ 3387634 h 3971517"/>
                    <a:gd name="connsiteX7" fmla="*/ 52662 w 803504"/>
                    <a:gd name="connsiteY7" fmla="*/ 3927566 h 3971517"/>
                    <a:gd name="connsiteX8" fmla="*/ 618719 w 803504"/>
                    <a:gd name="connsiteY8" fmla="*/ 3971109 h 3971517"/>
                    <a:gd name="connsiteX9" fmla="*/ 784182 w 803504"/>
                    <a:gd name="connsiteY9" fmla="*/ 3344091 h 3971517"/>
                    <a:gd name="connsiteX10" fmla="*/ 566468 w 803504"/>
                    <a:gd name="connsiteY10" fmla="*/ 2830286 h 3971517"/>
                    <a:gd name="connsiteX11" fmla="*/ 792891 w 803504"/>
                    <a:gd name="connsiteY11" fmla="*/ 2342606 h 3971517"/>
                    <a:gd name="connsiteX12" fmla="*/ 575177 w 803504"/>
                    <a:gd name="connsiteY12" fmla="*/ 1767840 h 3971517"/>
                    <a:gd name="connsiteX13" fmla="*/ 801599 w 803504"/>
                    <a:gd name="connsiteY13" fmla="*/ 1079863 h 3971517"/>
                    <a:gd name="connsiteX14" fmla="*/ 418422 w 803504"/>
                    <a:gd name="connsiteY14" fmla="*/ 505097 h 3971517"/>
                    <a:gd name="connsiteX15" fmla="*/ 331337 w 803504"/>
                    <a:gd name="connsiteY15" fmla="*/ 0 h 3971517"/>
                    <a:gd name="connsiteX0" fmla="*/ 331337 w 803504"/>
                    <a:gd name="connsiteY0" fmla="*/ 0 h 3971517"/>
                    <a:gd name="connsiteX1" fmla="*/ 17828 w 803504"/>
                    <a:gd name="connsiteY1" fmla="*/ 539931 h 3971517"/>
                    <a:gd name="connsiteX2" fmla="*/ 287794 w 803504"/>
                    <a:gd name="connsiteY2" fmla="*/ 1079863 h 3971517"/>
                    <a:gd name="connsiteX3" fmla="*/ 96205 w 803504"/>
                    <a:gd name="connsiteY3" fmla="*/ 1706880 h 3971517"/>
                    <a:gd name="connsiteX4" fmla="*/ 305211 w 803504"/>
                    <a:gd name="connsiteY4" fmla="*/ 2299063 h 3971517"/>
                    <a:gd name="connsiteX5" fmla="*/ 411 w 803504"/>
                    <a:gd name="connsiteY5" fmla="*/ 2865120 h 3971517"/>
                    <a:gd name="connsiteX6" fmla="*/ 235542 w 803504"/>
                    <a:gd name="connsiteY6" fmla="*/ 3387634 h 3971517"/>
                    <a:gd name="connsiteX7" fmla="*/ 52662 w 803504"/>
                    <a:gd name="connsiteY7" fmla="*/ 3927566 h 3971517"/>
                    <a:gd name="connsiteX8" fmla="*/ 618719 w 803504"/>
                    <a:gd name="connsiteY8" fmla="*/ 3971109 h 3971517"/>
                    <a:gd name="connsiteX9" fmla="*/ 784182 w 803504"/>
                    <a:gd name="connsiteY9" fmla="*/ 3344091 h 3971517"/>
                    <a:gd name="connsiteX10" fmla="*/ 566468 w 803504"/>
                    <a:gd name="connsiteY10" fmla="*/ 2830286 h 3971517"/>
                    <a:gd name="connsiteX11" fmla="*/ 792891 w 803504"/>
                    <a:gd name="connsiteY11" fmla="*/ 2342606 h 3971517"/>
                    <a:gd name="connsiteX12" fmla="*/ 575177 w 803504"/>
                    <a:gd name="connsiteY12" fmla="*/ 1767840 h 3971517"/>
                    <a:gd name="connsiteX13" fmla="*/ 801599 w 803504"/>
                    <a:gd name="connsiteY13" fmla="*/ 1079863 h 3971517"/>
                    <a:gd name="connsiteX14" fmla="*/ 418422 w 803504"/>
                    <a:gd name="connsiteY14" fmla="*/ 505097 h 3971517"/>
                    <a:gd name="connsiteX15" fmla="*/ 331337 w 803504"/>
                    <a:gd name="connsiteY15" fmla="*/ 0 h 397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3504" h="3971517">
                      <a:moveTo>
                        <a:pt x="331337" y="0"/>
                      </a:moveTo>
                      <a:cubicBezTo>
                        <a:pt x="185299" y="164349"/>
                        <a:pt x="25085" y="359954"/>
                        <a:pt x="17828" y="539931"/>
                      </a:cubicBezTo>
                      <a:cubicBezTo>
                        <a:pt x="10571" y="719908"/>
                        <a:pt x="274731" y="885372"/>
                        <a:pt x="287794" y="1079863"/>
                      </a:cubicBezTo>
                      <a:cubicBezTo>
                        <a:pt x="300857" y="1274355"/>
                        <a:pt x="93302" y="1503680"/>
                        <a:pt x="96205" y="1706880"/>
                      </a:cubicBezTo>
                      <a:cubicBezTo>
                        <a:pt x="99108" y="1910080"/>
                        <a:pt x="321177" y="2106023"/>
                        <a:pt x="305211" y="2299063"/>
                      </a:cubicBezTo>
                      <a:cubicBezTo>
                        <a:pt x="289245" y="2492103"/>
                        <a:pt x="12023" y="2683691"/>
                        <a:pt x="411" y="2865120"/>
                      </a:cubicBezTo>
                      <a:cubicBezTo>
                        <a:pt x="-11201" y="3046549"/>
                        <a:pt x="226834" y="3210560"/>
                        <a:pt x="235542" y="3387634"/>
                      </a:cubicBezTo>
                      <a:cubicBezTo>
                        <a:pt x="244250" y="3564708"/>
                        <a:pt x="93302" y="3769360"/>
                        <a:pt x="52662" y="3927566"/>
                      </a:cubicBezTo>
                      <a:cubicBezTo>
                        <a:pt x="203611" y="3972560"/>
                        <a:pt x="357462" y="3972560"/>
                        <a:pt x="618719" y="3971109"/>
                      </a:cubicBezTo>
                      <a:cubicBezTo>
                        <a:pt x="731930" y="3769361"/>
                        <a:pt x="792890" y="3534228"/>
                        <a:pt x="784182" y="3344091"/>
                      </a:cubicBezTo>
                      <a:cubicBezTo>
                        <a:pt x="775474" y="3153954"/>
                        <a:pt x="565017" y="2997200"/>
                        <a:pt x="566468" y="2830286"/>
                      </a:cubicBezTo>
                      <a:cubicBezTo>
                        <a:pt x="567920" y="2663372"/>
                        <a:pt x="791440" y="2519680"/>
                        <a:pt x="792891" y="2342606"/>
                      </a:cubicBezTo>
                      <a:cubicBezTo>
                        <a:pt x="794342" y="2165532"/>
                        <a:pt x="573726" y="1978297"/>
                        <a:pt x="575177" y="1767840"/>
                      </a:cubicBezTo>
                      <a:cubicBezTo>
                        <a:pt x="576628" y="1557383"/>
                        <a:pt x="827725" y="1290320"/>
                        <a:pt x="801599" y="1079863"/>
                      </a:cubicBezTo>
                      <a:cubicBezTo>
                        <a:pt x="775473" y="869406"/>
                        <a:pt x="477930" y="660400"/>
                        <a:pt x="418422" y="505097"/>
                      </a:cubicBezTo>
                      <a:cubicBezTo>
                        <a:pt x="340045" y="325120"/>
                        <a:pt x="406031" y="200302"/>
                        <a:pt x="331337" y="0"/>
                      </a:cubicBezTo>
                      <a:close/>
                    </a:path>
                  </a:pathLst>
                </a:custGeom>
                <a:solidFill>
                  <a:srgbClr val="92D050"/>
                </a:solidFill>
                <a:ln w="127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dirty="0"/>
                </a:p>
              </p:txBody>
            </p:sp>
            <p:sp>
              <p:nvSpPr>
                <p:cNvPr id="32" name="Freeform: Shape 31">
                  <a:extLst>
                    <a:ext uri="{FF2B5EF4-FFF2-40B4-BE49-F238E27FC236}">
                      <a16:creationId xmlns:a16="http://schemas.microsoft.com/office/drawing/2014/main" id="{66C662DD-84AC-477F-9A88-3454CE06209D}"/>
                    </a:ext>
                  </a:extLst>
                </p:cNvPr>
                <p:cNvSpPr/>
                <p:nvPr/>
              </p:nvSpPr>
              <p:spPr>
                <a:xfrm>
                  <a:off x="1962271" y="1991933"/>
                  <a:ext cx="119623" cy="1361176"/>
                </a:xfrm>
                <a:custGeom>
                  <a:avLst/>
                  <a:gdLst>
                    <a:gd name="connsiteX0" fmla="*/ 0 w 298669"/>
                    <a:gd name="connsiteY0" fmla="*/ 0 h 3398520"/>
                    <a:gd name="connsiteX1" fmla="*/ 297180 w 298669"/>
                    <a:gd name="connsiteY1" fmla="*/ 525780 h 3398520"/>
                    <a:gd name="connsiteX2" fmla="*/ 121920 w 298669"/>
                    <a:gd name="connsiteY2" fmla="*/ 1165860 h 3398520"/>
                    <a:gd name="connsiteX3" fmla="*/ 289560 w 298669"/>
                    <a:gd name="connsiteY3" fmla="*/ 1737360 h 3398520"/>
                    <a:gd name="connsiteX4" fmla="*/ 83820 w 298669"/>
                    <a:gd name="connsiteY4" fmla="*/ 2209800 h 3398520"/>
                    <a:gd name="connsiteX5" fmla="*/ 259080 w 298669"/>
                    <a:gd name="connsiteY5" fmla="*/ 2773680 h 3398520"/>
                    <a:gd name="connsiteX6" fmla="*/ 137160 w 298669"/>
                    <a:gd name="connsiteY6" fmla="*/ 3398520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669" h="3398520">
                      <a:moveTo>
                        <a:pt x="0" y="0"/>
                      </a:moveTo>
                      <a:cubicBezTo>
                        <a:pt x="138430" y="165735"/>
                        <a:pt x="276860" y="331470"/>
                        <a:pt x="297180" y="525780"/>
                      </a:cubicBezTo>
                      <a:cubicBezTo>
                        <a:pt x="317500" y="720090"/>
                        <a:pt x="123190" y="963930"/>
                        <a:pt x="121920" y="1165860"/>
                      </a:cubicBezTo>
                      <a:cubicBezTo>
                        <a:pt x="120650" y="1367790"/>
                        <a:pt x="295910" y="1563370"/>
                        <a:pt x="289560" y="1737360"/>
                      </a:cubicBezTo>
                      <a:cubicBezTo>
                        <a:pt x="283210" y="1911350"/>
                        <a:pt x="88900" y="2037080"/>
                        <a:pt x="83820" y="2209800"/>
                      </a:cubicBezTo>
                      <a:cubicBezTo>
                        <a:pt x="78740" y="2382520"/>
                        <a:pt x="250190" y="2575560"/>
                        <a:pt x="259080" y="2773680"/>
                      </a:cubicBezTo>
                      <a:cubicBezTo>
                        <a:pt x="267970" y="2971800"/>
                        <a:pt x="202565" y="3185160"/>
                        <a:pt x="137160" y="3398520"/>
                      </a:cubicBezTo>
                    </a:path>
                  </a:pathLst>
                </a:custGeom>
                <a:noFill/>
                <a:ln w="127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grpSp>
          <p:grpSp>
            <p:nvGrpSpPr>
              <p:cNvPr id="26" name="Group 25">
                <a:extLst>
                  <a:ext uri="{FF2B5EF4-FFF2-40B4-BE49-F238E27FC236}">
                    <a16:creationId xmlns:a16="http://schemas.microsoft.com/office/drawing/2014/main" id="{D19BADC6-003F-4F68-AD88-B7688808F9C7}"/>
                  </a:ext>
                </a:extLst>
              </p:cNvPr>
              <p:cNvGrpSpPr/>
              <p:nvPr/>
            </p:nvGrpSpPr>
            <p:grpSpPr>
              <a:xfrm flipH="1">
                <a:off x="1700441" y="2190200"/>
                <a:ext cx="298571" cy="1238802"/>
                <a:chOff x="1684142" y="2219631"/>
                <a:chExt cx="262563" cy="1144150"/>
              </a:xfrm>
            </p:grpSpPr>
            <p:sp>
              <p:nvSpPr>
                <p:cNvPr id="29" name="Freeform: Shape 28">
                  <a:extLst>
                    <a:ext uri="{FF2B5EF4-FFF2-40B4-BE49-F238E27FC236}">
                      <a16:creationId xmlns:a16="http://schemas.microsoft.com/office/drawing/2014/main" id="{0E251575-9A5F-45E4-A0CB-45250DA87306}"/>
                    </a:ext>
                  </a:extLst>
                </p:cNvPr>
                <p:cNvSpPr/>
                <p:nvPr/>
              </p:nvSpPr>
              <p:spPr>
                <a:xfrm>
                  <a:off x="1684142" y="2219631"/>
                  <a:ext cx="262563" cy="1142243"/>
                </a:xfrm>
                <a:custGeom>
                  <a:avLst/>
                  <a:gdLst>
                    <a:gd name="connsiteX0" fmla="*/ 280197 w 686581"/>
                    <a:gd name="connsiteY0" fmla="*/ 27048 h 2876547"/>
                    <a:gd name="connsiteX1" fmla="*/ 61122 w 686581"/>
                    <a:gd name="connsiteY1" fmla="*/ 493773 h 2876547"/>
                    <a:gd name="connsiteX2" fmla="*/ 223047 w 686581"/>
                    <a:gd name="connsiteY2" fmla="*/ 950973 h 2876547"/>
                    <a:gd name="connsiteX3" fmla="*/ 80172 w 686581"/>
                    <a:gd name="connsiteY3" fmla="*/ 1389123 h 2876547"/>
                    <a:gd name="connsiteX4" fmla="*/ 299247 w 686581"/>
                    <a:gd name="connsiteY4" fmla="*/ 2027298 h 2876547"/>
                    <a:gd name="connsiteX5" fmla="*/ 89697 w 686581"/>
                    <a:gd name="connsiteY5" fmla="*/ 2474973 h 2876547"/>
                    <a:gd name="connsiteX6" fmla="*/ 32547 w 686581"/>
                    <a:gd name="connsiteY6" fmla="*/ 2817873 h 2876547"/>
                    <a:gd name="connsiteX7" fmla="*/ 584997 w 686581"/>
                    <a:gd name="connsiteY7" fmla="*/ 2817873 h 2876547"/>
                    <a:gd name="connsiteX8" fmla="*/ 680247 w 686581"/>
                    <a:gd name="connsiteY8" fmla="*/ 2236848 h 2876547"/>
                    <a:gd name="connsiteX9" fmla="*/ 499272 w 686581"/>
                    <a:gd name="connsiteY9" fmla="*/ 1512948 h 2876547"/>
                    <a:gd name="connsiteX10" fmla="*/ 661197 w 686581"/>
                    <a:gd name="connsiteY10" fmla="*/ 903348 h 2876547"/>
                    <a:gd name="connsiteX11" fmla="*/ 384972 w 686581"/>
                    <a:gd name="connsiteY11" fmla="*/ 417573 h 2876547"/>
                    <a:gd name="connsiteX12" fmla="*/ 356397 w 686581"/>
                    <a:gd name="connsiteY12" fmla="*/ 93723 h 2876547"/>
                    <a:gd name="connsiteX13" fmla="*/ 280197 w 686581"/>
                    <a:gd name="connsiteY13" fmla="*/ 27048 h 2876547"/>
                    <a:gd name="connsiteX0" fmla="*/ 280197 w 686581"/>
                    <a:gd name="connsiteY0" fmla="*/ 27048 h 2876547"/>
                    <a:gd name="connsiteX1" fmla="*/ 61122 w 686581"/>
                    <a:gd name="connsiteY1" fmla="*/ 493773 h 2876547"/>
                    <a:gd name="connsiteX2" fmla="*/ 223047 w 686581"/>
                    <a:gd name="connsiteY2" fmla="*/ 950973 h 2876547"/>
                    <a:gd name="connsiteX3" fmla="*/ 80172 w 686581"/>
                    <a:gd name="connsiteY3" fmla="*/ 1389123 h 2876547"/>
                    <a:gd name="connsiteX4" fmla="*/ 299247 w 686581"/>
                    <a:gd name="connsiteY4" fmla="*/ 2027298 h 2876547"/>
                    <a:gd name="connsiteX5" fmla="*/ 89697 w 686581"/>
                    <a:gd name="connsiteY5" fmla="*/ 2474973 h 2876547"/>
                    <a:gd name="connsiteX6" fmla="*/ 32547 w 686581"/>
                    <a:gd name="connsiteY6" fmla="*/ 2817873 h 2876547"/>
                    <a:gd name="connsiteX7" fmla="*/ 584997 w 686581"/>
                    <a:gd name="connsiteY7" fmla="*/ 2817873 h 2876547"/>
                    <a:gd name="connsiteX8" fmla="*/ 680247 w 686581"/>
                    <a:gd name="connsiteY8" fmla="*/ 2236848 h 2876547"/>
                    <a:gd name="connsiteX9" fmla="*/ 499272 w 686581"/>
                    <a:gd name="connsiteY9" fmla="*/ 1512948 h 2876547"/>
                    <a:gd name="connsiteX10" fmla="*/ 661197 w 686581"/>
                    <a:gd name="connsiteY10" fmla="*/ 903348 h 2876547"/>
                    <a:gd name="connsiteX11" fmla="*/ 384972 w 686581"/>
                    <a:gd name="connsiteY11" fmla="*/ 417573 h 2876547"/>
                    <a:gd name="connsiteX12" fmla="*/ 356397 w 686581"/>
                    <a:gd name="connsiteY12" fmla="*/ 93723 h 2876547"/>
                    <a:gd name="connsiteX13" fmla="*/ 280197 w 686581"/>
                    <a:gd name="connsiteY13" fmla="*/ 27048 h 2876547"/>
                    <a:gd name="connsiteX0" fmla="*/ 280197 w 683671"/>
                    <a:gd name="connsiteY0" fmla="*/ 27048 h 2876547"/>
                    <a:gd name="connsiteX1" fmla="*/ 61122 w 683671"/>
                    <a:gd name="connsiteY1" fmla="*/ 493773 h 2876547"/>
                    <a:gd name="connsiteX2" fmla="*/ 223047 w 683671"/>
                    <a:gd name="connsiteY2" fmla="*/ 950973 h 2876547"/>
                    <a:gd name="connsiteX3" fmla="*/ 80172 w 683671"/>
                    <a:gd name="connsiteY3" fmla="*/ 1389123 h 2876547"/>
                    <a:gd name="connsiteX4" fmla="*/ 299247 w 683671"/>
                    <a:gd name="connsiteY4" fmla="*/ 2027298 h 2876547"/>
                    <a:gd name="connsiteX5" fmla="*/ 89697 w 683671"/>
                    <a:gd name="connsiteY5" fmla="*/ 2474973 h 2876547"/>
                    <a:gd name="connsiteX6" fmla="*/ 32547 w 683671"/>
                    <a:gd name="connsiteY6" fmla="*/ 2817873 h 2876547"/>
                    <a:gd name="connsiteX7" fmla="*/ 584997 w 683671"/>
                    <a:gd name="connsiteY7" fmla="*/ 2817873 h 2876547"/>
                    <a:gd name="connsiteX8" fmla="*/ 680247 w 683671"/>
                    <a:gd name="connsiteY8" fmla="*/ 2236848 h 2876547"/>
                    <a:gd name="connsiteX9" fmla="*/ 499272 w 683671"/>
                    <a:gd name="connsiteY9" fmla="*/ 1512948 h 2876547"/>
                    <a:gd name="connsiteX10" fmla="*/ 661197 w 683671"/>
                    <a:gd name="connsiteY10" fmla="*/ 903348 h 2876547"/>
                    <a:gd name="connsiteX11" fmla="*/ 384972 w 683671"/>
                    <a:gd name="connsiteY11" fmla="*/ 417573 h 2876547"/>
                    <a:gd name="connsiteX12" fmla="*/ 356397 w 683671"/>
                    <a:gd name="connsiteY12" fmla="*/ 93723 h 2876547"/>
                    <a:gd name="connsiteX13" fmla="*/ 280197 w 683671"/>
                    <a:gd name="connsiteY13" fmla="*/ 27048 h 2876547"/>
                    <a:gd name="connsiteX0" fmla="*/ 280197 w 683671"/>
                    <a:gd name="connsiteY0" fmla="*/ 27048 h 2845927"/>
                    <a:gd name="connsiteX1" fmla="*/ 61122 w 683671"/>
                    <a:gd name="connsiteY1" fmla="*/ 493773 h 2845927"/>
                    <a:gd name="connsiteX2" fmla="*/ 223047 w 683671"/>
                    <a:gd name="connsiteY2" fmla="*/ 950973 h 2845927"/>
                    <a:gd name="connsiteX3" fmla="*/ 80172 w 683671"/>
                    <a:gd name="connsiteY3" fmla="*/ 1389123 h 2845927"/>
                    <a:gd name="connsiteX4" fmla="*/ 299247 w 683671"/>
                    <a:gd name="connsiteY4" fmla="*/ 2027298 h 2845927"/>
                    <a:gd name="connsiteX5" fmla="*/ 89697 w 683671"/>
                    <a:gd name="connsiteY5" fmla="*/ 2474973 h 2845927"/>
                    <a:gd name="connsiteX6" fmla="*/ 32547 w 683671"/>
                    <a:gd name="connsiteY6" fmla="*/ 2817873 h 2845927"/>
                    <a:gd name="connsiteX7" fmla="*/ 584997 w 683671"/>
                    <a:gd name="connsiteY7" fmla="*/ 2817873 h 2845927"/>
                    <a:gd name="connsiteX8" fmla="*/ 680247 w 683671"/>
                    <a:gd name="connsiteY8" fmla="*/ 2236848 h 2845927"/>
                    <a:gd name="connsiteX9" fmla="*/ 499272 w 683671"/>
                    <a:gd name="connsiteY9" fmla="*/ 1512948 h 2845927"/>
                    <a:gd name="connsiteX10" fmla="*/ 661197 w 683671"/>
                    <a:gd name="connsiteY10" fmla="*/ 903348 h 2845927"/>
                    <a:gd name="connsiteX11" fmla="*/ 384972 w 683671"/>
                    <a:gd name="connsiteY11" fmla="*/ 417573 h 2845927"/>
                    <a:gd name="connsiteX12" fmla="*/ 356397 w 683671"/>
                    <a:gd name="connsiteY12" fmla="*/ 93723 h 2845927"/>
                    <a:gd name="connsiteX13" fmla="*/ 280197 w 683671"/>
                    <a:gd name="connsiteY13" fmla="*/ 27048 h 2845927"/>
                    <a:gd name="connsiteX0" fmla="*/ 280197 w 683671"/>
                    <a:gd name="connsiteY0" fmla="*/ 27048 h 2845927"/>
                    <a:gd name="connsiteX1" fmla="*/ 61122 w 683671"/>
                    <a:gd name="connsiteY1" fmla="*/ 493773 h 2845927"/>
                    <a:gd name="connsiteX2" fmla="*/ 223047 w 683671"/>
                    <a:gd name="connsiteY2" fmla="*/ 950973 h 2845927"/>
                    <a:gd name="connsiteX3" fmla="*/ 80172 w 683671"/>
                    <a:gd name="connsiteY3" fmla="*/ 1389123 h 2845927"/>
                    <a:gd name="connsiteX4" fmla="*/ 299247 w 683671"/>
                    <a:gd name="connsiteY4" fmla="*/ 2027298 h 2845927"/>
                    <a:gd name="connsiteX5" fmla="*/ 89697 w 683671"/>
                    <a:gd name="connsiteY5" fmla="*/ 2474973 h 2845927"/>
                    <a:gd name="connsiteX6" fmla="*/ 32547 w 683671"/>
                    <a:gd name="connsiteY6" fmla="*/ 2817873 h 2845927"/>
                    <a:gd name="connsiteX7" fmla="*/ 584997 w 683671"/>
                    <a:gd name="connsiteY7" fmla="*/ 2817873 h 2845927"/>
                    <a:gd name="connsiteX8" fmla="*/ 680247 w 683671"/>
                    <a:gd name="connsiteY8" fmla="*/ 2236848 h 2845927"/>
                    <a:gd name="connsiteX9" fmla="*/ 499272 w 683671"/>
                    <a:gd name="connsiteY9" fmla="*/ 1512948 h 2845927"/>
                    <a:gd name="connsiteX10" fmla="*/ 661197 w 683671"/>
                    <a:gd name="connsiteY10" fmla="*/ 903348 h 2845927"/>
                    <a:gd name="connsiteX11" fmla="*/ 384972 w 683671"/>
                    <a:gd name="connsiteY11" fmla="*/ 417573 h 2845927"/>
                    <a:gd name="connsiteX12" fmla="*/ 356397 w 683671"/>
                    <a:gd name="connsiteY12" fmla="*/ 93723 h 2845927"/>
                    <a:gd name="connsiteX13" fmla="*/ 280197 w 683671"/>
                    <a:gd name="connsiteY13" fmla="*/ 27048 h 2845927"/>
                    <a:gd name="connsiteX0" fmla="*/ 280197 w 683671"/>
                    <a:gd name="connsiteY0" fmla="*/ 27048 h 2845927"/>
                    <a:gd name="connsiteX1" fmla="*/ 61122 w 683671"/>
                    <a:gd name="connsiteY1" fmla="*/ 493773 h 2845927"/>
                    <a:gd name="connsiteX2" fmla="*/ 223047 w 683671"/>
                    <a:gd name="connsiteY2" fmla="*/ 950973 h 2845927"/>
                    <a:gd name="connsiteX3" fmla="*/ 80172 w 683671"/>
                    <a:gd name="connsiteY3" fmla="*/ 1389123 h 2845927"/>
                    <a:gd name="connsiteX4" fmla="*/ 299247 w 683671"/>
                    <a:gd name="connsiteY4" fmla="*/ 2027298 h 2845927"/>
                    <a:gd name="connsiteX5" fmla="*/ 89697 w 683671"/>
                    <a:gd name="connsiteY5" fmla="*/ 2474973 h 2845927"/>
                    <a:gd name="connsiteX6" fmla="*/ 32547 w 683671"/>
                    <a:gd name="connsiteY6" fmla="*/ 2817873 h 2845927"/>
                    <a:gd name="connsiteX7" fmla="*/ 584997 w 683671"/>
                    <a:gd name="connsiteY7" fmla="*/ 2817873 h 2845927"/>
                    <a:gd name="connsiteX8" fmla="*/ 680247 w 683671"/>
                    <a:gd name="connsiteY8" fmla="*/ 2236848 h 2845927"/>
                    <a:gd name="connsiteX9" fmla="*/ 499272 w 683671"/>
                    <a:gd name="connsiteY9" fmla="*/ 1512948 h 2845927"/>
                    <a:gd name="connsiteX10" fmla="*/ 661197 w 683671"/>
                    <a:gd name="connsiteY10" fmla="*/ 903348 h 2845927"/>
                    <a:gd name="connsiteX11" fmla="*/ 384972 w 683671"/>
                    <a:gd name="connsiteY11" fmla="*/ 417573 h 2845927"/>
                    <a:gd name="connsiteX12" fmla="*/ 356397 w 683671"/>
                    <a:gd name="connsiteY12" fmla="*/ 93723 h 2845927"/>
                    <a:gd name="connsiteX13" fmla="*/ 280197 w 683671"/>
                    <a:gd name="connsiteY13" fmla="*/ 27048 h 2845927"/>
                    <a:gd name="connsiteX0" fmla="*/ 252081 w 655555"/>
                    <a:gd name="connsiteY0" fmla="*/ 27048 h 2845927"/>
                    <a:gd name="connsiteX1" fmla="*/ 33006 w 655555"/>
                    <a:gd name="connsiteY1" fmla="*/ 493773 h 2845927"/>
                    <a:gd name="connsiteX2" fmla="*/ 194931 w 655555"/>
                    <a:gd name="connsiteY2" fmla="*/ 950973 h 2845927"/>
                    <a:gd name="connsiteX3" fmla="*/ 52056 w 655555"/>
                    <a:gd name="connsiteY3" fmla="*/ 1389123 h 2845927"/>
                    <a:gd name="connsiteX4" fmla="*/ 271131 w 655555"/>
                    <a:gd name="connsiteY4" fmla="*/ 2027298 h 2845927"/>
                    <a:gd name="connsiteX5" fmla="*/ 61581 w 655555"/>
                    <a:gd name="connsiteY5" fmla="*/ 2474973 h 2845927"/>
                    <a:gd name="connsiteX6" fmla="*/ 4431 w 655555"/>
                    <a:gd name="connsiteY6" fmla="*/ 2817873 h 2845927"/>
                    <a:gd name="connsiteX7" fmla="*/ 556881 w 655555"/>
                    <a:gd name="connsiteY7" fmla="*/ 2817873 h 2845927"/>
                    <a:gd name="connsiteX8" fmla="*/ 652131 w 655555"/>
                    <a:gd name="connsiteY8" fmla="*/ 2236848 h 2845927"/>
                    <a:gd name="connsiteX9" fmla="*/ 471156 w 655555"/>
                    <a:gd name="connsiteY9" fmla="*/ 1512948 h 2845927"/>
                    <a:gd name="connsiteX10" fmla="*/ 633081 w 655555"/>
                    <a:gd name="connsiteY10" fmla="*/ 903348 h 2845927"/>
                    <a:gd name="connsiteX11" fmla="*/ 356856 w 655555"/>
                    <a:gd name="connsiteY11" fmla="*/ 417573 h 2845927"/>
                    <a:gd name="connsiteX12" fmla="*/ 328281 w 655555"/>
                    <a:gd name="connsiteY12" fmla="*/ 93723 h 2845927"/>
                    <a:gd name="connsiteX13" fmla="*/ 252081 w 655555"/>
                    <a:gd name="connsiteY13" fmla="*/ 27048 h 2845927"/>
                    <a:gd name="connsiteX0" fmla="*/ 252081 w 655555"/>
                    <a:gd name="connsiteY0" fmla="*/ 27048 h 2829373"/>
                    <a:gd name="connsiteX1" fmla="*/ 33006 w 655555"/>
                    <a:gd name="connsiteY1" fmla="*/ 493773 h 2829373"/>
                    <a:gd name="connsiteX2" fmla="*/ 194931 w 655555"/>
                    <a:gd name="connsiteY2" fmla="*/ 950973 h 2829373"/>
                    <a:gd name="connsiteX3" fmla="*/ 52056 w 655555"/>
                    <a:gd name="connsiteY3" fmla="*/ 1389123 h 2829373"/>
                    <a:gd name="connsiteX4" fmla="*/ 271131 w 655555"/>
                    <a:gd name="connsiteY4" fmla="*/ 2027298 h 2829373"/>
                    <a:gd name="connsiteX5" fmla="*/ 61581 w 655555"/>
                    <a:gd name="connsiteY5" fmla="*/ 2474973 h 2829373"/>
                    <a:gd name="connsiteX6" fmla="*/ 4431 w 655555"/>
                    <a:gd name="connsiteY6" fmla="*/ 2817873 h 2829373"/>
                    <a:gd name="connsiteX7" fmla="*/ 556881 w 655555"/>
                    <a:gd name="connsiteY7" fmla="*/ 2817873 h 2829373"/>
                    <a:gd name="connsiteX8" fmla="*/ 652131 w 655555"/>
                    <a:gd name="connsiteY8" fmla="*/ 2236848 h 2829373"/>
                    <a:gd name="connsiteX9" fmla="*/ 471156 w 655555"/>
                    <a:gd name="connsiteY9" fmla="*/ 1512948 h 2829373"/>
                    <a:gd name="connsiteX10" fmla="*/ 633081 w 655555"/>
                    <a:gd name="connsiteY10" fmla="*/ 903348 h 2829373"/>
                    <a:gd name="connsiteX11" fmla="*/ 356856 w 655555"/>
                    <a:gd name="connsiteY11" fmla="*/ 417573 h 2829373"/>
                    <a:gd name="connsiteX12" fmla="*/ 328281 w 655555"/>
                    <a:gd name="connsiteY12" fmla="*/ 93723 h 2829373"/>
                    <a:gd name="connsiteX13" fmla="*/ 252081 w 655555"/>
                    <a:gd name="connsiteY13" fmla="*/ 27048 h 2829373"/>
                    <a:gd name="connsiteX0" fmla="*/ 252081 w 655555"/>
                    <a:gd name="connsiteY0" fmla="*/ 27048 h 2829373"/>
                    <a:gd name="connsiteX1" fmla="*/ 33006 w 655555"/>
                    <a:gd name="connsiteY1" fmla="*/ 493773 h 2829373"/>
                    <a:gd name="connsiteX2" fmla="*/ 194931 w 655555"/>
                    <a:gd name="connsiteY2" fmla="*/ 950973 h 2829373"/>
                    <a:gd name="connsiteX3" fmla="*/ 52056 w 655555"/>
                    <a:gd name="connsiteY3" fmla="*/ 1389123 h 2829373"/>
                    <a:gd name="connsiteX4" fmla="*/ 271131 w 655555"/>
                    <a:gd name="connsiteY4" fmla="*/ 2027298 h 2829373"/>
                    <a:gd name="connsiteX5" fmla="*/ 61581 w 655555"/>
                    <a:gd name="connsiteY5" fmla="*/ 2474973 h 2829373"/>
                    <a:gd name="connsiteX6" fmla="*/ 4431 w 655555"/>
                    <a:gd name="connsiteY6" fmla="*/ 2817873 h 2829373"/>
                    <a:gd name="connsiteX7" fmla="*/ 556881 w 655555"/>
                    <a:gd name="connsiteY7" fmla="*/ 2817873 h 2829373"/>
                    <a:gd name="connsiteX8" fmla="*/ 652131 w 655555"/>
                    <a:gd name="connsiteY8" fmla="*/ 2236848 h 2829373"/>
                    <a:gd name="connsiteX9" fmla="*/ 471156 w 655555"/>
                    <a:gd name="connsiteY9" fmla="*/ 1512948 h 2829373"/>
                    <a:gd name="connsiteX10" fmla="*/ 633081 w 655555"/>
                    <a:gd name="connsiteY10" fmla="*/ 903348 h 2829373"/>
                    <a:gd name="connsiteX11" fmla="*/ 356856 w 655555"/>
                    <a:gd name="connsiteY11" fmla="*/ 417573 h 2829373"/>
                    <a:gd name="connsiteX12" fmla="*/ 328281 w 655555"/>
                    <a:gd name="connsiteY12" fmla="*/ 93723 h 2829373"/>
                    <a:gd name="connsiteX13" fmla="*/ 252081 w 655555"/>
                    <a:gd name="connsiteY13" fmla="*/ 27048 h 2829373"/>
                    <a:gd name="connsiteX0" fmla="*/ 252081 w 655555"/>
                    <a:gd name="connsiteY0" fmla="*/ 14603 h 2816928"/>
                    <a:gd name="connsiteX1" fmla="*/ 33006 w 655555"/>
                    <a:gd name="connsiteY1" fmla="*/ 481328 h 2816928"/>
                    <a:gd name="connsiteX2" fmla="*/ 194931 w 655555"/>
                    <a:gd name="connsiteY2" fmla="*/ 938528 h 2816928"/>
                    <a:gd name="connsiteX3" fmla="*/ 52056 w 655555"/>
                    <a:gd name="connsiteY3" fmla="*/ 1376678 h 2816928"/>
                    <a:gd name="connsiteX4" fmla="*/ 271131 w 655555"/>
                    <a:gd name="connsiteY4" fmla="*/ 2014853 h 2816928"/>
                    <a:gd name="connsiteX5" fmla="*/ 61581 w 655555"/>
                    <a:gd name="connsiteY5" fmla="*/ 2462528 h 2816928"/>
                    <a:gd name="connsiteX6" fmla="*/ 4431 w 655555"/>
                    <a:gd name="connsiteY6" fmla="*/ 2805428 h 2816928"/>
                    <a:gd name="connsiteX7" fmla="*/ 556881 w 655555"/>
                    <a:gd name="connsiteY7" fmla="*/ 2805428 h 2816928"/>
                    <a:gd name="connsiteX8" fmla="*/ 652131 w 655555"/>
                    <a:gd name="connsiteY8" fmla="*/ 2224403 h 2816928"/>
                    <a:gd name="connsiteX9" fmla="*/ 471156 w 655555"/>
                    <a:gd name="connsiteY9" fmla="*/ 1500503 h 2816928"/>
                    <a:gd name="connsiteX10" fmla="*/ 633081 w 655555"/>
                    <a:gd name="connsiteY10" fmla="*/ 890903 h 2816928"/>
                    <a:gd name="connsiteX11" fmla="*/ 356856 w 655555"/>
                    <a:gd name="connsiteY11" fmla="*/ 405128 h 2816928"/>
                    <a:gd name="connsiteX12" fmla="*/ 286454 w 655555"/>
                    <a:gd name="connsiteY12" fmla="*/ 191100 h 2816928"/>
                    <a:gd name="connsiteX13" fmla="*/ 252081 w 655555"/>
                    <a:gd name="connsiteY13" fmla="*/ 14603 h 2816928"/>
                    <a:gd name="connsiteX0" fmla="*/ 266024 w 655555"/>
                    <a:gd name="connsiteY0" fmla="*/ 12969 h 2851901"/>
                    <a:gd name="connsiteX1" fmla="*/ 33006 w 655555"/>
                    <a:gd name="connsiteY1" fmla="*/ 516301 h 2851901"/>
                    <a:gd name="connsiteX2" fmla="*/ 194931 w 655555"/>
                    <a:gd name="connsiteY2" fmla="*/ 973501 h 2851901"/>
                    <a:gd name="connsiteX3" fmla="*/ 52056 w 655555"/>
                    <a:gd name="connsiteY3" fmla="*/ 1411651 h 2851901"/>
                    <a:gd name="connsiteX4" fmla="*/ 271131 w 655555"/>
                    <a:gd name="connsiteY4" fmla="*/ 2049826 h 2851901"/>
                    <a:gd name="connsiteX5" fmla="*/ 61581 w 655555"/>
                    <a:gd name="connsiteY5" fmla="*/ 2497501 h 2851901"/>
                    <a:gd name="connsiteX6" fmla="*/ 4431 w 655555"/>
                    <a:gd name="connsiteY6" fmla="*/ 2840401 h 2851901"/>
                    <a:gd name="connsiteX7" fmla="*/ 556881 w 655555"/>
                    <a:gd name="connsiteY7" fmla="*/ 2840401 h 2851901"/>
                    <a:gd name="connsiteX8" fmla="*/ 652131 w 655555"/>
                    <a:gd name="connsiteY8" fmla="*/ 2259376 h 2851901"/>
                    <a:gd name="connsiteX9" fmla="*/ 471156 w 655555"/>
                    <a:gd name="connsiteY9" fmla="*/ 1535476 h 2851901"/>
                    <a:gd name="connsiteX10" fmla="*/ 633081 w 655555"/>
                    <a:gd name="connsiteY10" fmla="*/ 925876 h 2851901"/>
                    <a:gd name="connsiteX11" fmla="*/ 356856 w 655555"/>
                    <a:gd name="connsiteY11" fmla="*/ 440101 h 2851901"/>
                    <a:gd name="connsiteX12" fmla="*/ 286454 w 655555"/>
                    <a:gd name="connsiteY12" fmla="*/ 226073 h 2851901"/>
                    <a:gd name="connsiteX13" fmla="*/ 266024 w 655555"/>
                    <a:gd name="connsiteY13" fmla="*/ 12969 h 28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555" h="2851901">
                      <a:moveTo>
                        <a:pt x="266024" y="12969"/>
                      </a:moveTo>
                      <a:cubicBezTo>
                        <a:pt x="216811" y="79644"/>
                        <a:pt x="44855" y="356212"/>
                        <a:pt x="33006" y="516301"/>
                      </a:cubicBezTo>
                      <a:cubicBezTo>
                        <a:pt x="21157" y="676390"/>
                        <a:pt x="191756" y="824276"/>
                        <a:pt x="194931" y="973501"/>
                      </a:cubicBezTo>
                      <a:cubicBezTo>
                        <a:pt x="198106" y="1122726"/>
                        <a:pt x="39356" y="1232264"/>
                        <a:pt x="52056" y="1411651"/>
                      </a:cubicBezTo>
                      <a:cubicBezTo>
                        <a:pt x="64756" y="1591038"/>
                        <a:pt x="269543" y="1868851"/>
                        <a:pt x="271131" y="2049826"/>
                      </a:cubicBezTo>
                      <a:cubicBezTo>
                        <a:pt x="272719" y="2230801"/>
                        <a:pt x="106031" y="2365739"/>
                        <a:pt x="61581" y="2497501"/>
                      </a:cubicBezTo>
                      <a:cubicBezTo>
                        <a:pt x="17131" y="2629263"/>
                        <a:pt x="-11444" y="2649901"/>
                        <a:pt x="4431" y="2840401"/>
                      </a:cubicBezTo>
                      <a:cubicBezTo>
                        <a:pt x="201281" y="2859451"/>
                        <a:pt x="344156" y="2851513"/>
                        <a:pt x="556881" y="2840401"/>
                      </a:cubicBezTo>
                      <a:cubicBezTo>
                        <a:pt x="636256" y="2629264"/>
                        <a:pt x="666419" y="2476864"/>
                        <a:pt x="652131" y="2259376"/>
                      </a:cubicBezTo>
                      <a:cubicBezTo>
                        <a:pt x="637844" y="2041889"/>
                        <a:pt x="474331" y="1757726"/>
                        <a:pt x="471156" y="1535476"/>
                      </a:cubicBezTo>
                      <a:cubicBezTo>
                        <a:pt x="467981" y="1313226"/>
                        <a:pt x="652131" y="1108438"/>
                        <a:pt x="633081" y="925876"/>
                      </a:cubicBezTo>
                      <a:cubicBezTo>
                        <a:pt x="614031" y="743314"/>
                        <a:pt x="407656" y="575039"/>
                        <a:pt x="356856" y="440101"/>
                      </a:cubicBezTo>
                      <a:cubicBezTo>
                        <a:pt x="306056" y="305164"/>
                        <a:pt x="301593" y="297262"/>
                        <a:pt x="286454" y="226073"/>
                      </a:cubicBezTo>
                      <a:cubicBezTo>
                        <a:pt x="271315" y="154884"/>
                        <a:pt x="315237" y="-53706"/>
                        <a:pt x="266024" y="12969"/>
                      </a:cubicBezTo>
                      <a:close/>
                    </a:path>
                  </a:pathLst>
                </a:custGeom>
                <a:solidFill>
                  <a:srgbClr val="A9DA74"/>
                </a:solidFill>
                <a:ln w="127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30" name="Freeform: Shape 29">
                  <a:extLst>
                    <a:ext uri="{FF2B5EF4-FFF2-40B4-BE49-F238E27FC236}">
                      <a16:creationId xmlns:a16="http://schemas.microsoft.com/office/drawing/2014/main" id="{CF77C52E-89E3-40EC-A43D-E8D253115AC4}"/>
                    </a:ext>
                  </a:extLst>
                </p:cNvPr>
                <p:cNvSpPr/>
                <p:nvPr/>
              </p:nvSpPr>
              <p:spPr>
                <a:xfrm>
                  <a:off x="1756293" y="2402412"/>
                  <a:ext cx="110285" cy="961369"/>
                </a:xfrm>
                <a:custGeom>
                  <a:avLst/>
                  <a:gdLst>
                    <a:gd name="connsiteX0" fmla="*/ 0 w 275354"/>
                    <a:gd name="connsiteY0" fmla="*/ 0 h 2400300"/>
                    <a:gd name="connsiteX1" fmla="*/ 236220 w 275354"/>
                    <a:gd name="connsiteY1" fmla="*/ 449580 h 2400300"/>
                    <a:gd name="connsiteX2" fmla="*/ 99060 w 275354"/>
                    <a:gd name="connsiteY2" fmla="*/ 906780 h 2400300"/>
                    <a:gd name="connsiteX3" fmla="*/ 274320 w 275354"/>
                    <a:gd name="connsiteY3" fmla="*/ 1638300 h 2400300"/>
                    <a:gd name="connsiteX4" fmla="*/ 167640 w 275354"/>
                    <a:gd name="connsiteY4" fmla="*/ 2103120 h 2400300"/>
                    <a:gd name="connsiteX5" fmla="*/ 83820 w 275354"/>
                    <a:gd name="connsiteY5" fmla="*/ 2400300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354" h="2400300">
                      <a:moveTo>
                        <a:pt x="0" y="0"/>
                      </a:moveTo>
                      <a:cubicBezTo>
                        <a:pt x="109855" y="149225"/>
                        <a:pt x="219710" y="298450"/>
                        <a:pt x="236220" y="449580"/>
                      </a:cubicBezTo>
                      <a:cubicBezTo>
                        <a:pt x="252730" y="600710"/>
                        <a:pt x="92710" y="708660"/>
                        <a:pt x="99060" y="906780"/>
                      </a:cubicBezTo>
                      <a:cubicBezTo>
                        <a:pt x="105410" y="1104900"/>
                        <a:pt x="262890" y="1438910"/>
                        <a:pt x="274320" y="1638300"/>
                      </a:cubicBezTo>
                      <a:cubicBezTo>
                        <a:pt x="285750" y="1837690"/>
                        <a:pt x="199390" y="1976120"/>
                        <a:pt x="167640" y="2103120"/>
                      </a:cubicBezTo>
                      <a:cubicBezTo>
                        <a:pt x="135890" y="2230120"/>
                        <a:pt x="109855" y="2315210"/>
                        <a:pt x="83820" y="2400300"/>
                      </a:cubicBezTo>
                    </a:path>
                  </a:pathLst>
                </a:custGeom>
                <a:noFill/>
                <a:ln w="127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grpSp>
        </p:grpSp>
      </p:grpSp>
    </p:spTree>
    <p:extLst>
      <p:ext uri="{BB962C8B-B14F-4D97-AF65-F5344CB8AC3E}">
        <p14:creationId xmlns:p14="http://schemas.microsoft.com/office/powerpoint/2010/main" val="416860774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Broch</a:t>
            </a:r>
            <a:r>
              <a:rPr lang="en-US" dirty="0"/>
              <a:t> et al. (2012)</a:t>
            </a:r>
          </a:p>
        </p:txBody>
      </p:sp>
      <p:sp>
        <p:nvSpPr>
          <p:cNvPr id="4" name="Date Placeholder 3"/>
          <p:cNvSpPr>
            <a:spLocks noGrp="1"/>
          </p:cNvSpPr>
          <p:nvPr>
            <p:ph type="dt" sz="half" idx="10"/>
          </p:nvPr>
        </p:nvSpPr>
        <p:spPr/>
        <p:txBody>
          <a:bodyPr/>
          <a:lstStyle/>
          <a:p>
            <a:pPr>
              <a:defRPr/>
            </a:pPr>
            <a:fld id="{B1816DCC-0308-4AC1-BB57-2E47BBD17D95}" type="datetime3">
              <a:rPr lang="en-US" smtClean="0"/>
              <a:t>3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7</a:t>
            </a:fld>
            <a:endParaRPr lang="nl-NL"/>
          </a:p>
        </p:txBody>
      </p:sp>
      <p:pic>
        <p:nvPicPr>
          <p:cNvPr id="8" name="Picture 7"/>
          <p:cNvPicPr>
            <a:picLocks noChangeAspect="1"/>
          </p:cNvPicPr>
          <p:nvPr/>
        </p:nvPicPr>
        <p:blipFill>
          <a:blip r:embed="rId2"/>
          <a:stretch>
            <a:fillRect/>
          </a:stretch>
        </p:blipFill>
        <p:spPr>
          <a:xfrm>
            <a:off x="4381500" y="754389"/>
            <a:ext cx="4120860" cy="2941311"/>
          </a:xfrm>
          <a:prstGeom prst="rect">
            <a:avLst/>
          </a:prstGeom>
        </p:spPr>
      </p:pic>
      <p:pic>
        <p:nvPicPr>
          <p:cNvPr id="9" name="Picture 8"/>
          <p:cNvPicPr>
            <a:picLocks noChangeAspect="1"/>
          </p:cNvPicPr>
          <p:nvPr/>
        </p:nvPicPr>
        <p:blipFill>
          <a:blip r:embed="rId3"/>
          <a:stretch>
            <a:fillRect/>
          </a:stretch>
        </p:blipFill>
        <p:spPr>
          <a:xfrm>
            <a:off x="116340" y="756898"/>
            <a:ext cx="3947951" cy="2938802"/>
          </a:xfrm>
          <a:prstGeom prst="rect">
            <a:avLst/>
          </a:prstGeom>
        </p:spPr>
      </p:pic>
      <p:pic>
        <p:nvPicPr>
          <p:cNvPr id="10" name="Picture 9"/>
          <p:cNvPicPr>
            <a:picLocks noChangeAspect="1"/>
          </p:cNvPicPr>
          <p:nvPr/>
        </p:nvPicPr>
        <p:blipFill>
          <a:blip r:embed="rId4"/>
          <a:stretch>
            <a:fillRect/>
          </a:stretch>
        </p:blipFill>
        <p:spPr>
          <a:xfrm>
            <a:off x="116339" y="3616678"/>
            <a:ext cx="3947951" cy="1240111"/>
          </a:xfrm>
          <a:prstGeom prst="rect">
            <a:avLst/>
          </a:prstGeom>
        </p:spPr>
      </p:pic>
    </p:spTree>
    <p:extLst>
      <p:ext uri="{BB962C8B-B14F-4D97-AF65-F5344CB8AC3E}">
        <p14:creationId xmlns:p14="http://schemas.microsoft.com/office/powerpoint/2010/main" val="3113426223"/>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location in water column</a:t>
            </a:r>
          </a:p>
        </p:txBody>
      </p:sp>
      <p:sp>
        <p:nvSpPr>
          <p:cNvPr id="3" name="Content Placeholder 2"/>
          <p:cNvSpPr>
            <a:spLocks noGrp="1"/>
          </p:cNvSpPr>
          <p:nvPr>
            <p:ph idx="1"/>
          </p:nvPr>
        </p:nvSpPr>
        <p:spPr/>
        <p:txBody>
          <a:bodyPr/>
          <a:lstStyle/>
          <a:p>
            <a:r>
              <a:rPr lang="en-US" sz="1600" dirty="0"/>
              <a:t>Non-transportable substance, necessarily in g/m2 in DELWAQ</a:t>
            </a:r>
          </a:p>
          <a:p>
            <a:r>
              <a:rPr lang="en-US" sz="1600" dirty="0"/>
              <a:t>Grow dynamics dependent on surface area (</a:t>
            </a:r>
            <a:r>
              <a:rPr lang="en-US" sz="1600" dirty="0" err="1"/>
              <a:t>Broch</a:t>
            </a:r>
            <a:r>
              <a:rPr lang="en-US" sz="1600" dirty="0"/>
              <a:t> </a:t>
            </a:r>
            <a:r>
              <a:rPr lang="en-US" sz="1600" i="1" dirty="0"/>
              <a:t>et al.</a:t>
            </a:r>
            <a:r>
              <a:rPr lang="en-US" sz="1600" dirty="0"/>
              <a:t> (2012))</a:t>
            </a:r>
          </a:p>
          <a:p>
            <a:r>
              <a:rPr lang="en-US" sz="1600" dirty="0"/>
              <a:t>Ambient conditions experienced depends on length of frond and seeding depth</a:t>
            </a:r>
          </a:p>
          <a:p>
            <a:r>
              <a:rPr lang="en-US" sz="1600" b="1" dirty="0"/>
              <a:t>Consequence:</a:t>
            </a:r>
            <a:r>
              <a:rPr lang="en-US" sz="1600" dirty="0"/>
              <a:t> non-unique but DELWAQ equivalent configurations with different implications for mass balance</a:t>
            </a:r>
          </a:p>
          <a:p>
            <a:endParaRPr lang="en-US"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3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8</a:t>
            </a:fld>
            <a:endParaRPr lang="nl-NL"/>
          </a:p>
        </p:txBody>
      </p:sp>
      <p:sp>
        <p:nvSpPr>
          <p:cNvPr id="31" name="TextBox 30"/>
          <p:cNvSpPr txBox="1"/>
          <p:nvPr/>
        </p:nvSpPr>
        <p:spPr>
          <a:xfrm>
            <a:off x="2567586" y="3270134"/>
            <a:ext cx="1846980" cy="1169551"/>
          </a:xfrm>
          <a:prstGeom prst="rect">
            <a:avLst/>
          </a:prstGeom>
          <a:noFill/>
        </p:spPr>
        <p:txBody>
          <a:bodyPr wrap="none" rtlCol="0">
            <a:spAutoFit/>
          </a:bodyPr>
          <a:lstStyle/>
          <a:p>
            <a:r>
              <a:rPr lang="en-US" sz="1400" u="sng" dirty="0"/>
              <a:t>Example 1:</a:t>
            </a:r>
          </a:p>
          <a:p>
            <a:r>
              <a:rPr lang="en-US" sz="1400" u="sng" dirty="0"/>
              <a:t>High seeding density</a:t>
            </a:r>
          </a:p>
          <a:p>
            <a:r>
              <a:rPr lang="en-US" sz="1400" dirty="0"/>
              <a:t>Mass = 40g/m2</a:t>
            </a:r>
          </a:p>
          <a:p>
            <a:r>
              <a:rPr lang="en-US" sz="1400" dirty="0"/>
              <a:t>Area =  0.24 m2</a:t>
            </a:r>
          </a:p>
          <a:p>
            <a:r>
              <a:rPr lang="en-US" sz="1400" b="1" dirty="0"/>
              <a:t>Height = 0.2 m</a:t>
            </a:r>
          </a:p>
        </p:txBody>
      </p:sp>
      <p:sp>
        <p:nvSpPr>
          <p:cNvPr id="32" name="TextBox 31"/>
          <p:cNvSpPr txBox="1"/>
          <p:nvPr/>
        </p:nvSpPr>
        <p:spPr>
          <a:xfrm>
            <a:off x="6957777" y="3217635"/>
            <a:ext cx="1806905" cy="1169551"/>
          </a:xfrm>
          <a:prstGeom prst="rect">
            <a:avLst/>
          </a:prstGeom>
          <a:noFill/>
        </p:spPr>
        <p:txBody>
          <a:bodyPr wrap="none" rtlCol="0">
            <a:spAutoFit/>
          </a:bodyPr>
          <a:lstStyle/>
          <a:p>
            <a:r>
              <a:rPr lang="en-US" sz="1400" u="sng" dirty="0"/>
              <a:t>Example 2:</a:t>
            </a:r>
          </a:p>
          <a:p>
            <a:r>
              <a:rPr lang="en-US" sz="1400" u="sng" dirty="0"/>
              <a:t>Low seeding density</a:t>
            </a:r>
          </a:p>
          <a:p>
            <a:r>
              <a:rPr lang="en-US" sz="1400" dirty="0"/>
              <a:t>Mass = 40g/m2</a:t>
            </a:r>
          </a:p>
          <a:p>
            <a:r>
              <a:rPr lang="en-US" sz="1400" dirty="0"/>
              <a:t>Area =  0.24 m2</a:t>
            </a:r>
          </a:p>
          <a:p>
            <a:r>
              <a:rPr lang="en-US" sz="1400" b="1" dirty="0"/>
              <a:t>Height = 0.8 m</a:t>
            </a:r>
          </a:p>
        </p:txBody>
      </p:sp>
      <p:pic>
        <p:nvPicPr>
          <p:cNvPr id="7" name="Picture 6">
            <a:extLst>
              <a:ext uri="{FF2B5EF4-FFF2-40B4-BE49-F238E27FC236}">
                <a16:creationId xmlns:a16="http://schemas.microsoft.com/office/drawing/2014/main" id="{284B4B3B-7711-4949-A084-6700472E8843}"/>
              </a:ext>
            </a:extLst>
          </p:cNvPr>
          <p:cNvPicPr>
            <a:picLocks noChangeAspect="1"/>
          </p:cNvPicPr>
          <p:nvPr/>
        </p:nvPicPr>
        <p:blipFill>
          <a:blip r:embed="rId2"/>
          <a:stretch>
            <a:fillRect/>
          </a:stretch>
        </p:blipFill>
        <p:spPr>
          <a:xfrm>
            <a:off x="600675" y="2835006"/>
            <a:ext cx="1773142" cy="2039806"/>
          </a:xfrm>
          <a:prstGeom prst="rect">
            <a:avLst/>
          </a:prstGeom>
        </p:spPr>
      </p:pic>
      <p:pic>
        <p:nvPicPr>
          <p:cNvPr id="8" name="Picture 7">
            <a:extLst>
              <a:ext uri="{FF2B5EF4-FFF2-40B4-BE49-F238E27FC236}">
                <a16:creationId xmlns:a16="http://schemas.microsoft.com/office/drawing/2014/main" id="{173857F6-3F00-4420-8C0A-C99EBB4DC234}"/>
              </a:ext>
            </a:extLst>
          </p:cNvPr>
          <p:cNvPicPr>
            <a:picLocks noChangeAspect="1"/>
          </p:cNvPicPr>
          <p:nvPr/>
        </p:nvPicPr>
        <p:blipFill>
          <a:blip r:embed="rId3"/>
          <a:stretch>
            <a:fillRect/>
          </a:stretch>
        </p:blipFill>
        <p:spPr>
          <a:xfrm>
            <a:off x="4880144" y="2217301"/>
            <a:ext cx="1883864" cy="2638145"/>
          </a:xfrm>
          <a:prstGeom prst="rect">
            <a:avLst/>
          </a:prstGeom>
        </p:spPr>
      </p:pic>
    </p:spTree>
    <p:extLst>
      <p:ext uri="{BB962C8B-B14F-4D97-AF65-F5344CB8AC3E}">
        <p14:creationId xmlns:p14="http://schemas.microsoft.com/office/powerpoint/2010/main" val="51166080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Diamond 77">
            <a:extLst>
              <a:ext uri="{FF2B5EF4-FFF2-40B4-BE49-F238E27FC236}">
                <a16:creationId xmlns:a16="http://schemas.microsoft.com/office/drawing/2014/main" id="{0C95F2B2-1984-4B43-9C14-3934B7F807FE}"/>
              </a:ext>
            </a:extLst>
          </p:cNvPr>
          <p:cNvSpPr/>
          <p:nvPr/>
        </p:nvSpPr>
        <p:spPr>
          <a:xfrm>
            <a:off x="4353447" y="3033627"/>
            <a:ext cx="2258544" cy="2029331"/>
          </a:xfrm>
          <a:prstGeom prst="diamond">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6E0526E3-6D52-4DAD-9A35-D6C0D1DB8B80}"/>
              </a:ext>
            </a:extLst>
          </p:cNvPr>
          <p:cNvSpPr/>
          <p:nvPr/>
        </p:nvSpPr>
        <p:spPr>
          <a:xfrm>
            <a:off x="-94952" y="3020521"/>
            <a:ext cx="2258544" cy="2029331"/>
          </a:xfrm>
          <a:prstGeom prst="diamond">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100584" y="816818"/>
            <a:ext cx="2358219" cy="2018210"/>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Further examples for 1 given m2</a:t>
            </a:r>
          </a:p>
        </p:txBody>
      </p:sp>
      <p:sp>
        <p:nvSpPr>
          <p:cNvPr id="6" name="Slide Number Placeholder 5"/>
          <p:cNvSpPr>
            <a:spLocks noGrp="1"/>
          </p:cNvSpPr>
          <p:nvPr>
            <p:ph type="sldNum" sz="quarter" idx="12"/>
          </p:nvPr>
        </p:nvSpPr>
        <p:spPr>
          <a:xfrm>
            <a:off x="6738214" y="4932712"/>
            <a:ext cx="468313" cy="240506"/>
          </a:xfrm>
        </p:spPr>
        <p:txBody>
          <a:bodyPr/>
          <a:lstStyle/>
          <a:p>
            <a:pPr>
              <a:defRPr/>
            </a:pPr>
            <a:fld id="{2085904F-3A1F-4FFC-BBBB-CCD2566169F9}" type="slidenum">
              <a:rPr lang="nl-NL" smtClean="0"/>
              <a:pPr>
                <a:defRPr/>
              </a:pPr>
              <a:t>9</a:t>
            </a:fld>
            <a:endParaRPr lang="nl-NL"/>
          </a:p>
        </p:txBody>
      </p:sp>
      <p:sp>
        <p:nvSpPr>
          <p:cNvPr id="26" name="Diamond 25"/>
          <p:cNvSpPr/>
          <p:nvPr/>
        </p:nvSpPr>
        <p:spPr>
          <a:xfrm>
            <a:off x="4406793" y="816818"/>
            <a:ext cx="2358219" cy="2018210"/>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41972" y="1210714"/>
            <a:ext cx="2734788" cy="1600438"/>
          </a:xfrm>
          <a:prstGeom prst="rect">
            <a:avLst/>
          </a:prstGeom>
          <a:noFill/>
        </p:spPr>
        <p:txBody>
          <a:bodyPr wrap="none" rtlCol="0">
            <a:spAutoFit/>
          </a:bodyPr>
          <a:lstStyle/>
          <a:p>
            <a:r>
              <a:rPr lang="en-US" sz="1400" dirty="0"/>
              <a:t>MALS = 40g/m2</a:t>
            </a:r>
          </a:p>
          <a:p>
            <a:r>
              <a:rPr lang="en-US" sz="1400" dirty="0" err="1"/>
              <a:t>TotAreaMAL</a:t>
            </a:r>
            <a:r>
              <a:rPr lang="en-US" sz="1400" dirty="0"/>
              <a:t>=  0.67 m2</a:t>
            </a:r>
          </a:p>
          <a:p>
            <a:r>
              <a:rPr lang="en-US" sz="1400" dirty="0" err="1"/>
              <a:t>LocAreaMAL</a:t>
            </a:r>
            <a:r>
              <a:rPr lang="en-US" sz="1400" dirty="0"/>
              <a:t>=  0.67 m2</a:t>
            </a:r>
          </a:p>
          <a:p>
            <a:r>
              <a:rPr lang="en-GB" sz="1400" dirty="0"/>
              <a:t>N</a:t>
            </a:r>
            <a:r>
              <a:rPr lang="en-US" sz="1400" dirty="0"/>
              <a:t>frond = 4</a:t>
            </a:r>
          </a:p>
          <a:p>
            <a:r>
              <a:rPr lang="en-GB" sz="1400" dirty="0"/>
              <a:t>L</a:t>
            </a:r>
            <a:r>
              <a:rPr lang="en-US" sz="1400" dirty="0" err="1"/>
              <a:t>inDenMAL</a:t>
            </a:r>
            <a:r>
              <a:rPr lang="en-US" sz="1400" dirty="0"/>
              <a:t> = 50*4 = 400 g/m3</a:t>
            </a:r>
          </a:p>
          <a:p>
            <a:r>
              <a:rPr lang="en-GB" sz="1400" dirty="0"/>
              <a:t>M</a:t>
            </a:r>
            <a:r>
              <a:rPr lang="en-US" sz="1400" dirty="0"/>
              <a:t>ALS0 = 0.06*4 = 0.24 m2</a:t>
            </a:r>
          </a:p>
          <a:p>
            <a:r>
              <a:rPr lang="en-US" sz="1400" b="1" dirty="0"/>
              <a:t>Height = 0.2 m</a:t>
            </a:r>
          </a:p>
        </p:txBody>
      </p:sp>
      <p:sp>
        <p:nvSpPr>
          <p:cNvPr id="32" name="TextBox 31"/>
          <p:cNvSpPr txBox="1"/>
          <p:nvPr/>
        </p:nvSpPr>
        <p:spPr>
          <a:xfrm>
            <a:off x="6766663" y="1278192"/>
            <a:ext cx="2734788" cy="1600438"/>
          </a:xfrm>
          <a:prstGeom prst="rect">
            <a:avLst/>
          </a:prstGeom>
          <a:noFill/>
        </p:spPr>
        <p:txBody>
          <a:bodyPr wrap="none" rtlCol="0">
            <a:spAutoFit/>
          </a:bodyPr>
          <a:lstStyle/>
          <a:p>
            <a:r>
              <a:rPr lang="en-US" sz="1400" dirty="0"/>
              <a:t>MALS = 40g/m2</a:t>
            </a:r>
          </a:p>
          <a:p>
            <a:r>
              <a:rPr lang="en-US" sz="1400" dirty="0" err="1"/>
              <a:t>TotAreaMAL</a:t>
            </a:r>
            <a:r>
              <a:rPr lang="en-US" sz="1400" dirty="0"/>
              <a:t> =  0.67 m2</a:t>
            </a:r>
          </a:p>
          <a:p>
            <a:r>
              <a:rPr lang="en-US" sz="1400" dirty="0" err="1"/>
              <a:t>LocAreaMAL</a:t>
            </a:r>
            <a:r>
              <a:rPr lang="en-US" sz="1400" dirty="0"/>
              <a:t>=  0.67 m2</a:t>
            </a:r>
          </a:p>
          <a:p>
            <a:r>
              <a:rPr lang="en-GB" sz="1400" dirty="0"/>
              <a:t>N</a:t>
            </a:r>
            <a:r>
              <a:rPr lang="en-US" sz="1400" dirty="0"/>
              <a:t>frond = 1</a:t>
            </a:r>
          </a:p>
          <a:p>
            <a:r>
              <a:rPr lang="en-GB" sz="1400" dirty="0" err="1"/>
              <a:t>LinDenMAL</a:t>
            </a:r>
            <a:r>
              <a:rPr lang="en-GB" sz="1400" dirty="0"/>
              <a:t> = 50*1 = 100 g/m3</a:t>
            </a:r>
            <a:endParaRPr lang="en-US" sz="1400" dirty="0"/>
          </a:p>
          <a:p>
            <a:r>
              <a:rPr lang="en-GB" sz="1400" dirty="0"/>
              <a:t>M</a:t>
            </a:r>
            <a:r>
              <a:rPr lang="en-US" sz="1400" dirty="0"/>
              <a:t>ALS0 = 0.06 * 1 = 0.06 m2</a:t>
            </a:r>
          </a:p>
          <a:p>
            <a:r>
              <a:rPr lang="en-US" sz="1400" b="1" dirty="0"/>
              <a:t>Height = 0.8 m</a:t>
            </a:r>
          </a:p>
        </p:txBody>
      </p:sp>
      <p:sp>
        <p:nvSpPr>
          <p:cNvPr id="21" name="Diamond 20">
            <a:extLst>
              <a:ext uri="{FF2B5EF4-FFF2-40B4-BE49-F238E27FC236}">
                <a16:creationId xmlns:a16="http://schemas.microsoft.com/office/drawing/2014/main" id="{1A91B59A-B230-4557-AC8D-F6ED2F1E1899}"/>
              </a:ext>
            </a:extLst>
          </p:cNvPr>
          <p:cNvSpPr/>
          <p:nvPr/>
        </p:nvSpPr>
        <p:spPr>
          <a:xfrm>
            <a:off x="528621" y="4035797"/>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AF4F8573-2FBE-4945-BC41-90F446419CC8}"/>
              </a:ext>
            </a:extLst>
          </p:cNvPr>
          <p:cNvSpPr/>
          <p:nvPr/>
        </p:nvSpPr>
        <p:spPr>
          <a:xfrm>
            <a:off x="19468" y="3589213"/>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3369C811-395D-4A00-B23B-D2415425C103}"/>
              </a:ext>
            </a:extLst>
          </p:cNvPr>
          <p:cNvSpPr/>
          <p:nvPr/>
        </p:nvSpPr>
        <p:spPr>
          <a:xfrm>
            <a:off x="526970" y="3147042"/>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a:extLst>
              <a:ext uri="{FF2B5EF4-FFF2-40B4-BE49-F238E27FC236}">
                <a16:creationId xmlns:a16="http://schemas.microsoft.com/office/drawing/2014/main" id="{7C5A5735-6ECA-4A71-B953-A1EF4CA24371}"/>
              </a:ext>
            </a:extLst>
          </p:cNvPr>
          <p:cNvSpPr/>
          <p:nvPr/>
        </p:nvSpPr>
        <p:spPr>
          <a:xfrm>
            <a:off x="1034472" y="3600333"/>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iamond 50">
            <a:extLst>
              <a:ext uri="{FF2B5EF4-FFF2-40B4-BE49-F238E27FC236}">
                <a16:creationId xmlns:a16="http://schemas.microsoft.com/office/drawing/2014/main" id="{6F2E30CC-1BA3-4103-B9D6-469F45F319B6}"/>
              </a:ext>
            </a:extLst>
          </p:cNvPr>
          <p:cNvSpPr/>
          <p:nvPr/>
        </p:nvSpPr>
        <p:spPr>
          <a:xfrm>
            <a:off x="4972878" y="4044471"/>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iamond 55">
            <a:extLst>
              <a:ext uri="{FF2B5EF4-FFF2-40B4-BE49-F238E27FC236}">
                <a16:creationId xmlns:a16="http://schemas.microsoft.com/office/drawing/2014/main" id="{B631632C-0CEF-4AAD-8845-D54179AE6D7E}"/>
              </a:ext>
            </a:extLst>
          </p:cNvPr>
          <p:cNvSpPr/>
          <p:nvPr/>
        </p:nvSpPr>
        <p:spPr>
          <a:xfrm>
            <a:off x="4472434" y="3606596"/>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60">
            <a:extLst>
              <a:ext uri="{FF2B5EF4-FFF2-40B4-BE49-F238E27FC236}">
                <a16:creationId xmlns:a16="http://schemas.microsoft.com/office/drawing/2014/main" id="{B91707F5-DAFB-4964-B307-FCE553971F48}"/>
              </a:ext>
            </a:extLst>
          </p:cNvPr>
          <p:cNvSpPr/>
          <p:nvPr/>
        </p:nvSpPr>
        <p:spPr>
          <a:xfrm>
            <a:off x="4979936" y="3173134"/>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a:extLst>
              <a:ext uri="{FF2B5EF4-FFF2-40B4-BE49-F238E27FC236}">
                <a16:creationId xmlns:a16="http://schemas.microsoft.com/office/drawing/2014/main" id="{54DB99F7-49BB-44E3-9600-FA6D4D92B245}"/>
              </a:ext>
            </a:extLst>
          </p:cNvPr>
          <p:cNvSpPr/>
          <p:nvPr/>
        </p:nvSpPr>
        <p:spPr>
          <a:xfrm>
            <a:off x="5478729" y="3609007"/>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72C3A954-FEA7-4D5A-86BB-CDC621546AE6}"/>
              </a:ext>
            </a:extLst>
          </p:cNvPr>
          <p:cNvSpPr txBox="1"/>
          <p:nvPr/>
        </p:nvSpPr>
        <p:spPr>
          <a:xfrm>
            <a:off x="2115406" y="3237206"/>
            <a:ext cx="2734788" cy="1600438"/>
          </a:xfrm>
          <a:prstGeom prst="rect">
            <a:avLst/>
          </a:prstGeom>
          <a:noFill/>
        </p:spPr>
        <p:txBody>
          <a:bodyPr wrap="none" rtlCol="0">
            <a:spAutoFit/>
          </a:bodyPr>
          <a:lstStyle/>
          <a:p>
            <a:r>
              <a:rPr lang="en-US" sz="1400" dirty="0"/>
              <a:t>MALS = 40g/m2</a:t>
            </a:r>
          </a:p>
          <a:p>
            <a:r>
              <a:rPr lang="en-US" sz="1400" dirty="0" err="1"/>
              <a:t>TotAreaMAL</a:t>
            </a:r>
            <a:r>
              <a:rPr lang="en-US" sz="1400" dirty="0"/>
              <a:t>=  2.67 m2</a:t>
            </a:r>
          </a:p>
          <a:p>
            <a:r>
              <a:rPr lang="en-US" sz="1400" dirty="0" err="1"/>
              <a:t>LocAreaMAL</a:t>
            </a:r>
            <a:r>
              <a:rPr lang="en-US" sz="1400" dirty="0"/>
              <a:t>=  0.67 m2</a:t>
            </a:r>
          </a:p>
          <a:p>
            <a:r>
              <a:rPr lang="en-GB" sz="1400" dirty="0"/>
              <a:t>N</a:t>
            </a:r>
            <a:r>
              <a:rPr lang="en-US" sz="1400" dirty="0"/>
              <a:t>frond = 4</a:t>
            </a:r>
          </a:p>
          <a:p>
            <a:r>
              <a:rPr lang="en-GB" sz="1400" dirty="0"/>
              <a:t>L</a:t>
            </a:r>
            <a:r>
              <a:rPr lang="en-US" sz="1400" dirty="0" err="1"/>
              <a:t>inDenMAL</a:t>
            </a:r>
            <a:r>
              <a:rPr lang="en-US" sz="1400" dirty="0"/>
              <a:t> = 50*4 = 400 g/m3</a:t>
            </a:r>
          </a:p>
          <a:p>
            <a:r>
              <a:rPr lang="en-GB" sz="1400" dirty="0"/>
              <a:t>M</a:t>
            </a:r>
            <a:r>
              <a:rPr lang="en-US" sz="1400" dirty="0"/>
              <a:t>ALS0 = 0.06*4 = 0.24 m2</a:t>
            </a:r>
          </a:p>
          <a:p>
            <a:r>
              <a:rPr lang="en-US" sz="1400" b="1" dirty="0"/>
              <a:t>Height = 0.2 m</a:t>
            </a:r>
          </a:p>
        </p:txBody>
      </p:sp>
      <p:sp>
        <p:nvSpPr>
          <p:cNvPr id="76" name="TextBox 75">
            <a:extLst>
              <a:ext uri="{FF2B5EF4-FFF2-40B4-BE49-F238E27FC236}">
                <a16:creationId xmlns:a16="http://schemas.microsoft.com/office/drawing/2014/main" id="{F8018F71-8E83-4B47-8154-D70CCD634574}"/>
              </a:ext>
            </a:extLst>
          </p:cNvPr>
          <p:cNvSpPr txBox="1"/>
          <p:nvPr/>
        </p:nvSpPr>
        <p:spPr>
          <a:xfrm>
            <a:off x="6580784" y="3151690"/>
            <a:ext cx="2635401" cy="1600438"/>
          </a:xfrm>
          <a:prstGeom prst="rect">
            <a:avLst/>
          </a:prstGeom>
          <a:noFill/>
        </p:spPr>
        <p:txBody>
          <a:bodyPr wrap="none" rtlCol="0">
            <a:spAutoFit/>
          </a:bodyPr>
          <a:lstStyle/>
          <a:p>
            <a:r>
              <a:rPr lang="en-US" sz="1400" dirty="0"/>
              <a:t>MALS = 40g/m2</a:t>
            </a:r>
          </a:p>
          <a:p>
            <a:r>
              <a:rPr lang="en-US" sz="1400" dirty="0" err="1"/>
              <a:t>TotAreaMAL</a:t>
            </a:r>
            <a:r>
              <a:rPr lang="en-US" sz="1400" dirty="0"/>
              <a:t>=  2.67 m2</a:t>
            </a:r>
          </a:p>
          <a:p>
            <a:r>
              <a:rPr lang="en-US" sz="1400" dirty="0" err="1"/>
              <a:t>LocAreaMAL</a:t>
            </a:r>
            <a:r>
              <a:rPr lang="en-US" sz="1400" dirty="0"/>
              <a:t>=  0.67 m2</a:t>
            </a:r>
          </a:p>
          <a:p>
            <a:r>
              <a:rPr lang="en-GB" sz="1400" dirty="0"/>
              <a:t>N</a:t>
            </a:r>
            <a:r>
              <a:rPr lang="en-US" sz="1400" dirty="0"/>
              <a:t>frond = 1</a:t>
            </a:r>
          </a:p>
          <a:p>
            <a:r>
              <a:rPr lang="en-GB" sz="1400" dirty="0"/>
              <a:t>L</a:t>
            </a:r>
            <a:r>
              <a:rPr lang="en-US" sz="1400" dirty="0" err="1"/>
              <a:t>inDenMAL</a:t>
            </a:r>
            <a:r>
              <a:rPr lang="en-US" sz="1400" dirty="0"/>
              <a:t> = 50*1 = 100 g/m3</a:t>
            </a:r>
          </a:p>
          <a:p>
            <a:r>
              <a:rPr lang="en-GB" sz="1400" dirty="0"/>
              <a:t>M</a:t>
            </a:r>
            <a:r>
              <a:rPr lang="en-US" sz="1400" dirty="0"/>
              <a:t>ALS0 = 0.06*4 = 0.24 m2</a:t>
            </a:r>
          </a:p>
          <a:p>
            <a:r>
              <a:rPr lang="en-US" sz="1400" b="1" dirty="0"/>
              <a:t>Height = 0.8 m</a:t>
            </a:r>
          </a:p>
        </p:txBody>
      </p:sp>
      <p:pic>
        <p:nvPicPr>
          <p:cNvPr id="3" name="Picture 2">
            <a:extLst>
              <a:ext uri="{FF2B5EF4-FFF2-40B4-BE49-F238E27FC236}">
                <a16:creationId xmlns:a16="http://schemas.microsoft.com/office/drawing/2014/main" id="{913F4EE4-C8CB-45EA-96D5-9F00C575177C}"/>
              </a:ext>
            </a:extLst>
          </p:cNvPr>
          <p:cNvPicPr>
            <a:picLocks noChangeAspect="1"/>
          </p:cNvPicPr>
          <p:nvPr/>
        </p:nvPicPr>
        <p:blipFill>
          <a:blip r:embed="rId2"/>
          <a:stretch>
            <a:fillRect/>
          </a:stretch>
        </p:blipFill>
        <p:spPr>
          <a:xfrm>
            <a:off x="1521644" y="1428710"/>
            <a:ext cx="240987" cy="649701"/>
          </a:xfrm>
          <a:prstGeom prst="rect">
            <a:avLst/>
          </a:prstGeom>
        </p:spPr>
      </p:pic>
      <p:pic>
        <p:nvPicPr>
          <p:cNvPr id="62" name="Picture 61">
            <a:extLst>
              <a:ext uri="{FF2B5EF4-FFF2-40B4-BE49-F238E27FC236}">
                <a16:creationId xmlns:a16="http://schemas.microsoft.com/office/drawing/2014/main" id="{7F3E4CD3-A92F-4191-95C2-A7337DB771CD}"/>
              </a:ext>
            </a:extLst>
          </p:cNvPr>
          <p:cNvPicPr>
            <a:picLocks noChangeAspect="1"/>
          </p:cNvPicPr>
          <p:nvPr/>
        </p:nvPicPr>
        <p:blipFill>
          <a:blip r:embed="rId2"/>
          <a:stretch>
            <a:fillRect/>
          </a:stretch>
        </p:blipFill>
        <p:spPr>
          <a:xfrm>
            <a:off x="958031" y="1798935"/>
            <a:ext cx="240987" cy="649701"/>
          </a:xfrm>
          <a:prstGeom prst="rect">
            <a:avLst/>
          </a:prstGeom>
        </p:spPr>
      </p:pic>
      <p:pic>
        <p:nvPicPr>
          <p:cNvPr id="63" name="Picture 62">
            <a:extLst>
              <a:ext uri="{FF2B5EF4-FFF2-40B4-BE49-F238E27FC236}">
                <a16:creationId xmlns:a16="http://schemas.microsoft.com/office/drawing/2014/main" id="{F0F55123-6F75-43A7-B536-C711877E093A}"/>
              </a:ext>
            </a:extLst>
          </p:cNvPr>
          <p:cNvPicPr>
            <a:picLocks noChangeAspect="1"/>
          </p:cNvPicPr>
          <p:nvPr/>
        </p:nvPicPr>
        <p:blipFill>
          <a:blip r:embed="rId2"/>
          <a:stretch>
            <a:fillRect/>
          </a:stretch>
        </p:blipFill>
        <p:spPr>
          <a:xfrm>
            <a:off x="958031" y="818824"/>
            <a:ext cx="240987" cy="649701"/>
          </a:xfrm>
          <a:prstGeom prst="rect">
            <a:avLst/>
          </a:prstGeom>
        </p:spPr>
      </p:pic>
      <p:pic>
        <p:nvPicPr>
          <p:cNvPr id="64" name="Picture 63">
            <a:extLst>
              <a:ext uri="{FF2B5EF4-FFF2-40B4-BE49-F238E27FC236}">
                <a16:creationId xmlns:a16="http://schemas.microsoft.com/office/drawing/2014/main" id="{B10CF43E-515A-4856-9340-08EDB3A28D7F}"/>
              </a:ext>
            </a:extLst>
          </p:cNvPr>
          <p:cNvPicPr>
            <a:picLocks noChangeAspect="1"/>
          </p:cNvPicPr>
          <p:nvPr/>
        </p:nvPicPr>
        <p:blipFill>
          <a:blip r:embed="rId2"/>
          <a:stretch>
            <a:fillRect/>
          </a:stretch>
        </p:blipFill>
        <p:spPr>
          <a:xfrm>
            <a:off x="394418" y="1278192"/>
            <a:ext cx="240987" cy="649701"/>
          </a:xfrm>
          <a:prstGeom prst="rect">
            <a:avLst/>
          </a:prstGeom>
        </p:spPr>
      </p:pic>
      <p:pic>
        <p:nvPicPr>
          <p:cNvPr id="65" name="Picture 64">
            <a:extLst>
              <a:ext uri="{FF2B5EF4-FFF2-40B4-BE49-F238E27FC236}">
                <a16:creationId xmlns:a16="http://schemas.microsoft.com/office/drawing/2014/main" id="{ABC8E6A8-218A-4CCA-B1F9-524C604CA4C4}"/>
              </a:ext>
            </a:extLst>
          </p:cNvPr>
          <p:cNvPicPr>
            <a:picLocks noChangeAspect="1"/>
          </p:cNvPicPr>
          <p:nvPr/>
        </p:nvPicPr>
        <p:blipFill>
          <a:blip r:embed="rId2"/>
          <a:stretch>
            <a:fillRect/>
          </a:stretch>
        </p:blipFill>
        <p:spPr>
          <a:xfrm>
            <a:off x="5362329" y="739588"/>
            <a:ext cx="440766" cy="1188305"/>
          </a:xfrm>
          <a:prstGeom prst="rect">
            <a:avLst/>
          </a:prstGeom>
        </p:spPr>
      </p:pic>
      <p:pic>
        <p:nvPicPr>
          <p:cNvPr id="67" name="Picture 66">
            <a:extLst>
              <a:ext uri="{FF2B5EF4-FFF2-40B4-BE49-F238E27FC236}">
                <a16:creationId xmlns:a16="http://schemas.microsoft.com/office/drawing/2014/main" id="{1546575A-AE3F-4DA3-9D48-14EF8E77EC35}"/>
              </a:ext>
            </a:extLst>
          </p:cNvPr>
          <p:cNvPicPr>
            <a:picLocks noChangeAspect="1"/>
          </p:cNvPicPr>
          <p:nvPr/>
        </p:nvPicPr>
        <p:blipFill>
          <a:blip r:embed="rId2"/>
          <a:stretch>
            <a:fillRect/>
          </a:stretch>
        </p:blipFill>
        <p:spPr>
          <a:xfrm>
            <a:off x="1682126" y="3576799"/>
            <a:ext cx="184459" cy="497301"/>
          </a:xfrm>
          <a:prstGeom prst="rect">
            <a:avLst/>
          </a:prstGeom>
        </p:spPr>
      </p:pic>
      <p:pic>
        <p:nvPicPr>
          <p:cNvPr id="68" name="Picture 67">
            <a:extLst>
              <a:ext uri="{FF2B5EF4-FFF2-40B4-BE49-F238E27FC236}">
                <a16:creationId xmlns:a16="http://schemas.microsoft.com/office/drawing/2014/main" id="{B11DAB01-112F-4F71-AD17-6D9960DCC878}"/>
              </a:ext>
            </a:extLst>
          </p:cNvPr>
          <p:cNvPicPr>
            <a:picLocks noChangeAspect="1"/>
          </p:cNvPicPr>
          <p:nvPr/>
        </p:nvPicPr>
        <p:blipFill>
          <a:blip r:embed="rId2"/>
          <a:stretch>
            <a:fillRect/>
          </a:stretch>
        </p:blipFill>
        <p:spPr>
          <a:xfrm>
            <a:off x="1216574" y="3589837"/>
            <a:ext cx="184459" cy="497301"/>
          </a:xfrm>
          <a:prstGeom prst="rect">
            <a:avLst/>
          </a:prstGeom>
        </p:spPr>
      </p:pic>
      <p:pic>
        <p:nvPicPr>
          <p:cNvPr id="69" name="Picture 68">
            <a:extLst>
              <a:ext uri="{FF2B5EF4-FFF2-40B4-BE49-F238E27FC236}">
                <a16:creationId xmlns:a16="http://schemas.microsoft.com/office/drawing/2014/main" id="{EAAE60DF-79C1-4860-A3D5-9064A848CE76}"/>
              </a:ext>
            </a:extLst>
          </p:cNvPr>
          <p:cNvPicPr>
            <a:picLocks noChangeAspect="1"/>
          </p:cNvPicPr>
          <p:nvPr/>
        </p:nvPicPr>
        <p:blipFill>
          <a:blip r:embed="rId2"/>
          <a:stretch>
            <a:fillRect/>
          </a:stretch>
        </p:blipFill>
        <p:spPr>
          <a:xfrm>
            <a:off x="1446671" y="3397317"/>
            <a:ext cx="184459" cy="497301"/>
          </a:xfrm>
          <a:prstGeom prst="rect">
            <a:avLst/>
          </a:prstGeom>
        </p:spPr>
      </p:pic>
      <p:pic>
        <p:nvPicPr>
          <p:cNvPr id="70" name="Picture 69">
            <a:extLst>
              <a:ext uri="{FF2B5EF4-FFF2-40B4-BE49-F238E27FC236}">
                <a16:creationId xmlns:a16="http://schemas.microsoft.com/office/drawing/2014/main" id="{4F4C739E-7C9C-4087-AF0C-8C5F27381E0D}"/>
              </a:ext>
            </a:extLst>
          </p:cNvPr>
          <p:cNvPicPr>
            <a:picLocks noChangeAspect="1"/>
          </p:cNvPicPr>
          <p:nvPr/>
        </p:nvPicPr>
        <p:blipFill>
          <a:blip r:embed="rId2"/>
          <a:stretch>
            <a:fillRect/>
          </a:stretch>
        </p:blipFill>
        <p:spPr>
          <a:xfrm>
            <a:off x="1451395" y="3818877"/>
            <a:ext cx="184459" cy="497301"/>
          </a:xfrm>
          <a:prstGeom prst="rect">
            <a:avLst/>
          </a:prstGeom>
        </p:spPr>
      </p:pic>
      <p:pic>
        <p:nvPicPr>
          <p:cNvPr id="77" name="Picture 76">
            <a:extLst>
              <a:ext uri="{FF2B5EF4-FFF2-40B4-BE49-F238E27FC236}">
                <a16:creationId xmlns:a16="http://schemas.microsoft.com/office/drawing/2014/main" id="{424530BF-E370-42FC-BA43-DF7ECB99BDDF}"/>
              </a:ext>
            </a:extLst>
          </p:cNvPr>
          <p:cNvPicPr>
            <a:picLocks noChangeAspect="1"/>
          </p:cNvPicPr>
          <p:nvPr/>
        </p:nvPicPr>
        <p:blipFill>
          <a:blip r:embed="rId2"/>
          <a:stretch>
            <a:fillRect/>
          </a:stretch>
        </p:blipFill>
        <p:spPr>
          <a:xfrm>
            <a:off x="1189280" y="3995912"/>
            <a:ext cx="184459" cy="497301"/>
          </a:xfrm>
          <a:prstGeom prst="rect">
            <a:avLst/>
          </a:prstGeom>
        </p:spPr>
      </p:pic>
      <p:pic>
        <p:nvPicPr>
          <p:cNvPr id="79" name="Picture 78">
            <a:extLst>
              <a:ext uri="{FF2B5EF4-FFF2-40B4-BE49-F238E27FC236}">
                <a16:creationId xmlns:a16="http://schemas.microsoft.com/office/drawing/2014/main" id="{CABD94B3-0C36-48E0-BBEA-1728A9EC9ACA}"/>
              </a:ext>
            </a:extLst>
          </p:cNvPr>
          <p:cNvPicPr>
            <a:picLocks noChangeAspect="1"/>
          </p:cNvPicPr>
          <p:nvPr/>
        </p:nvPicPr>
        <p:blipFill>
          <a:blip r:embed="rId2"/>
          <a:stretch>
            <a:fillRect/>
          </a:stretch>
        </p:blipFill>
        <p:spPr>
          <a:xfrm>
            <a:off x="723728" y="4008950"/>
            <a:ext cx="184459" cy="497301"/>
          </a:xfrm>
          <a:prstGeom prst="rect">
            <a:avLst/>
          </a:prstGeom>
        </p:spPr>
      </p:pic>
      <p:pic>
        <p:nvPicPr>
          <p:cNvPr id="80" name="Picture 79">
            <a:extLst>
              <a:ext uri="{FF2B5EF4-FFF2-40B4-BE49-F238E27FC236}">
                <a16:creationId xmlns:a16="http://schemas.microsoft.com/office/drawing/2014/main" id="{F8DAA190-12A7-402D-80C5-4514D5C1BC59}"/>
              </a:ext>
            </a:extLst>
          </p:cNvPr>
          <p:cNvPicPr>
            <a:picLocks noChangeAspect="1"/>
          </p:cNvPicPr>
          <p:nvPr/>
        </p:nvPicPr>
        <p:blipFill>
          <a:blip r:embed="rId2"/>
          <a:stretch>
            <a:fillRect/>
          </a:stretch>
        </p:blipFill>
        <p:spPr>
          <a:xfrm>
            <a:off x="953825" y="3816430"/>
            <a:ext cx="184459" cy="497301"/>
          </a:xfrm>
          <a:prstGeom prst="rect">
            <a:avLst/>
          </a:prstGeom>
        </p:spPr>
      </p:pic>
      <p:pic>
        <p:nvPicPr>
          <p:cNvPr id="81" name="Picture 80">
            <a:extLst>
              <a:ext uri="{FF2B5EF4-FFF2-40B4-BE49-F238E27FC236}">
                <a16:creationId xmlns:a16="http://schemas.microsoft.com/office/drawing/2014/main" id="{3B41F7B2-7958-411D-8CF7-625D4C6C4BEA}"/>
              </a:ext>
            </a:extLst>
          </p:cNvPr>
          <p:cNvPicPr>
            <a:picLocks noChangeAspect="1"/>
          </p:cNvPicPr>
          <p:nvPr/>
        </p:nvPicPr>
        <p:blipFill>
          <a:blip r:embed="rId2"/>
          <a:stretch>
            <a:fillRect/>
          </a:stretch>
        </p:blipFill>
        <p:spPr>
          <a:xfrm>
            <a:off x="958549" y="4237990"/>
            <a:ext cx="184459" cy="497301"/>
          </a:xfrm>
          <a:prstGeom prst="rect">
            <a:avLst/>
          </a:prstGeom>
        </p:spPr>
      </p:pic>
      <p:pic>
        <p:nvPicPr>
          <p:cNvPr id="82" name="Picture 81">
            <a:extLst>
              <a:ext uri="{FF2B5EF4-FFF2-40B4-BE49-F238E27FC236}">
                <a16:creationId xmlns:a16="http://schemas.microsoft.com/office/drawing/2014/main" id="{9DD58E9D-7606-480C-A5D1-D12E88D24022}"/>
              </a:ext>
            </a:extLst>
          </p:cNvPr>
          <p:cNvPicPr>
            <a:picLocks noChangeAspect="1"/>
          </p:cNvPicPr>
          <p:nvPr/>
        </p:nvPicPr>
        <p:blipFill>
          <a:blip r:embed="rId2"/>
          <a:stretch>
            <a:fillRect/>
          </a:stretch>
        </p:blipFill>
        <p:spPr>
          <a:xfrm>
            <a:off x="651956" y="3555373"/>
            <a:ext cx="184459" cy="497301"/>
          </a:xfrm>
          <a:prstGeom prst="rect">
            <a:avLst/>
          </a:prstGeom>
        </p:spPr>
      </p:pic>
      <p:pic>
        <p:nvPicPr>
          <p:cNvPr id="83" name="Picture 82">
            <a:extLst>
              <a:ext uri="{FF2B5EF4-FFF2-40B4-BE49-F238E27FC236}">
                <a16:creationId xmlns:a16="http://schemas.microsoft.com/office/drawing/2014/main" id="{823FA9F5-9F54-4531-9A68-AFC40BF8B706}"/>
              </a:ext>
            </a:extLst>
          </p:cNvPr>
          <p:cNvPicPr>
            <a:picLocks noChangeAspect="1"/>
          </p:cNvPicPr>
          <p:nvPr/>
        </p:nvPicPr>
        <p:blipFill>
          <a:blip r:embed="rId2"/>
          <a:stretch>
            <a:fillRect/>
          </a:stretch>
        </p:blipFill>
        <p:spPr>
          <a:xfrm>
            <a:off x="186404" y="3568411"/>
            <a:ext cx="184459" cy="497301"/>
          </a:xfrm>
          <a:prstGeom prst="rect">
            <a:avLst/>
          </a:prstGeom>
        </p:spPr>
      </p:pic>
      <p:pic>
        <p:nvPicPr>
          <p:cNvPr id="84" name="Picture 83">
            <a:extLst>
              <a:ext uri="{FF2B5EF4-FFF2-40B4-BE49-F238E27FC236}">
                <a16:creationId xmlns:a16="http://schemas.microsoft.com/office/drawing/2014/main" id="{BA125741-3D4E-42E5-B457-BB940B4F0B43}"/>
              </a:ext>
            </a:extLst>
          </p:cNvPr>
          <p:cNvPicPr>
            <a:picLocks noChangeAspect="1"/>
          </p:cNvPicPr>
          <p:nvPr/>
        </p:nvPicPr>
        <p:blipFill>
          <a:blip r:embed="rId2"/>
          <a:stretch>
            <a:fillRect/>
          </a:stretch>
        </p:blipFill>
        <p:spPr>
          <a:xfrm>
            <a:off x="416501" y="3375891"/>
            <a:ext cx="184459" cy="497301"/>
          </a:xfrm>
          <a:prstGeom prst="rect">
            <a:avLst/>
          </a:prstGeom>
        </p:spPr>
      </p:pic>
      <p:pic>
        <p:nvPicPr>
          <p:cNvPr id="85" name="Picture 84">
            <a:extLst>
              <a:ext uri="{FF2B5EF4-FFF2-40B4-BE49-F238E27FC236}">
                <a16:creationId xmlns:a16="http://schemas.microsoft.com/office/drawing/2014/main" id="{BC07B4B9-8BB5-48C4-925B-EFAF8F02429E}"/>
              </a:ext>
            </a:extLst>
          </p:cNvPr>
          <p:cNvPicPr>
            <a:picLocks noChangeAspect="1"/>
          </p:cNvPicPr>
          <p:nvPr/>
        </p:nvPicPr>
        <p:blipFill>
          <a:blip r:embed="rId2"/>
          <a:stretch>
            <a:fillRect/>
          </a:stretch>
        </p:blipFill>
        <p:spPr>
          <a:xfrm>
            <a:off x="421225" y="3797451"/>
            <a:ext cx="184459" cy="497301"/>
          </a:xfrm>
          <a:prstGeom prst="rect">
            <a:avLst/>
          </a:prstGeom>
        </p:spPr>
      </p:pic>
      <p:pic>
        <p:nvPicPr>
          <p:cNvPr id="86" name="Picture 85">
            <a:extLst>
              <a:ext uri="{FF2B5EF4-FFF2-40B4-BE49-F238E27FC236}">
                <a16:creationId xmlns:a16="http://schemas.microsoft.com/office/drawing/2014/main" id="{5D8853FD-558C-4060-9ECC-5653A94DE5F7}"/>
              </a:ext>
            </a:extLst>
          </p:cNvPr>
          <p:cNvPicPr>
            <a:picLocks noChangeAspect="1"/>
          </p:cNvPicPr>
          <p:nvPr/>
        </p:nvPicPr>
        <p:blipFill>
          <a:blip r:embed="rId2"/>
          <a:stretch>
            <a:fillRect/>
          </a:stretch>
        </p:blipFill>
        <p:spPr>
          <a:xfrm>
            <a:off x="1181454" y="3129064"/>
            <a:ext cx="184459" cy="497301"/>
          </a:xfrm>
          <a:prstGeom prst="rect">
            <a:avLst/>
          </a:prstGeom>
        </p:spPr>
      </p:pic>
      <p:pic>
        <p:nvPicPr>
          <p:cNvPr id="87" name="Picture 86">
            <a:extLst>
              <a:ext uri="{FF2B5EF4-FFF2-40B4-BE49-F238E27FC236}">
                <a16:creationId xmlns:a16="http://schemas.microsoft.com/office/drawing/2014/main" id="{F0010D9E-6975-4ED0-904A-9A1B509BD7E9}"/>
              </a:ext>
            </a:extLst>
          </p:cNvPr>
          <p:cNvPicPr>
            <a:picLocks noChangeAspect="1"/>
          </p:cNvPicPr>
          <p:nvPr/>
        </p:nvPicPr>
        <p:blipFill>
          <a:blip r:embed="rId2"/>
          <a:stretch>
            <a:fillRect/>
          </a:stretch>
        </p:blipFill>
        <p:spPr>
          <a:xfrm>
            <a:off x="715902" y="3142102"/>
            <a:ext cx="184459" cy="497301"/>
          </a:xfrm>
          <a:prstGeom prst="rect">
            <a:avLst/>
          </a:prstGeom>
        </p:spPr>
      </p:pic>
      <p:pic>
        <p:nvPicPr>
          <p:cNvPr id="88" name="Picture 87">
            <a:extLst>
              <a:ext uri="{FF2B5EF4-FFF2-40B4-BE49-F238E27FC236}">
                <a16:creationId xmlns:a16="http://schemas.microsoft.com/office/drawing/2014/main" id="{93AE823E-66F6-44DA-BB2D-13838EFA1AF8}"/>
              </a:ext>
            </a:extLst>
          </p:cNvPr>
          <p:cNvPicPr>
            <a:picLocks noChangeAspect="1"/>
          </p:cNvPicPr>
          <p:nvPr/>
        </p:nvPicPr>
        <p:blipFill>
          <a:blip r:embed="rId2"/>
          <a:stretch>
            <a:fillRect/>
          </a:stretch>
        </p:blipFill>
        <p:spPr>
          <a:xfrm>
            <a:off x="945999" y="2949582"/>
            <a:ext cx="184459" cy="497301"/>
          </a:xfrm>
          <a:prstGeom prst="rect">
            <a:avLst/>
          </a:prstGeom>
        </p:spPr>
      </p:pic>
      <p:pic>
        <p:nvPicPr>
          <p:cNvPr id="89" name="Picture 88">
            <a:extLst>
              <a:ext uri="{FF2B5EF4-FFF2-40B4-BE49-F238E27FC236}">
                <a16:creationId xmlns:a16="http://schemas.microsoft.com/office/drawing/2014/main" id="{359E2268-F811-47BE-9C41-A99E38671878}"/>
              </a:ext>
            </a:extLst>
          </p:cNvPr>
          <p:cNvPicPr>
            <a:picLocks noChangeAspect="1"/>
          </p:cNvPicPr>
          <p:nvPr/>
        </p:nvPicPr>
        <p:blipFill>
          <a:blip r:embed="rId2"/>
          <a:stretch>
            <a:fillRect/>
          </a:stretch>
        </p:blipFill>
        <p:spPr>
          <a:xfrm>
            <a:off x="950723" y="3371142"/>
            <a:ext cx="184459" cy="497301"/>
          </a:xfrm>
          <a:prstGeom prst="rect">
            <a:avLst/>
          </a:prstGeom>
        </p:spPr>
      </p:pic>
      <p:pic>
        <p:nvPicPr>
          <p:cNvPr id="90" name="Picture 89">
            <a:extLst>
              <a:ext uri="{FF2B5EF4-FFF2-40B4-BE49-F238E27FC236}">
                <a16:creationId xmlns:a16="http://schemas.microsoft.com/office/drawing/2014/main" id="{652C56B5-7192-4091-86A1-2B594C7EC1F1}"/>
              </a:ext>
            </a:extLst>
          </p:cNvPr>
          <p:cNvPicPr>
            <a:picLocks noChangeAspect="1"/>
          </p:cNvPicPr>
          <p:nvPr/>
        </p:nvPicPr>
        <p:blipFill>
          <a:blip r:embed="rId2"/>
          <a:stretch>
            <a:fillRect/>
          </a:stretch>
        </p:blipFill>
        <p:spPr>
          <a:xfrm>
            <a:off x="5851872" y="3504462"/>
            <a:ext cx="240987" cy="649701"/>
          </a:xfrm>
          <a:prstGeom prst="rect">
            <a:avLst/>
          </a:prstGeom>
        </p:spPr>
      </p:pic>
      <p:pic>
        <p:nvPicPr>
          <p:cNvPr id="91" name="Picture 90">
            <a:extLst>
              <a:ext uri="{FF2B5EF4-FFF2-40B4-BE49-F238E27FC236}">
                <a16:creationId xmlns:a16="http://schemas.microsoft.com/office/drawing/2014/main" id="{14ABF9AF-FBBD-48EA-98A1-55A9BF2CF71B}"/>
              </a:ext>
            </a:extLst>
          </p:cNvPr>
          <p:cNvPicPr>
            <a:picLocks noChangeAspect="1"/>
          </p:cNvPicPr>
          <p:nvPr/>
        </p:nvPicPr>
        <p:blipFill>
          <a:blip r:embed="rId2"/>
          <a:stretch>
            <a:fillRect/>
          </a:stretch>
        </p:blipFill>
        <p:spPr>
          <a:xfrm>
            <a:off x="5374660" y="3920140"/>
            <a:ext cx="240987" cy="649701"/>
          </a:xfrm>
          <a:prstGeom prst="rect">
            <a:avLst/>
          </a:prstGeom>
        </p:spPr>
      </p:pic>
      <p:pic>
        <p:nvPicPr>
          <p:cNvPr id="92" name="Picture 91">
            <a:extLst>
              <a:ext uri="{FF2B5EF4-FFF2-40B4-BE49-F238E27FC236}">
                <a16:creationId xmlns:a16="http://schemas.microsoft.com/office/drawing/2014/main" id="{8C4109D0-732C-4CDB-AE33-2703D2349498}"/>
              </a:ext>
            </a:extLst>
          </p:cNvPr>
          <p:cNvPicPr>
            <a:picLocks noChangeAspect="1"/>
          </p:cNvPicPr>
          <p:nvPr/>
        </p:nvPicPr>
        <p:blipFill>
          <a:blip r:embed="rId2"/>
          <a:stretch>
            <a:fillRect/>
          </a:stretch>
        </p:blipFill>
        <p:spPr>
          <a:xfrm>
            <a:off x="5382731" y="3038706"/>
            <a:ext cx="240987" cy="649701"/>
          </a:xfrm>
          <a:prstGeom prst="rect">
            <a:avLst/>
          </a:prstGeom>
        </p:spPr>
      </p:pic>
      <p:pic>
        <p:nvPicPr>
          <p:cNvPr id="93" name="Picture 92">
            <a:extLst>
              <a:ext uri="{FF2B5EF4-FFF2-40B4-BE49-F238E27FC236}">
                <a16:creationId xmlns:a16="http://schemas.microsoft.com/office/drawing/2014/main" id="{7BAA911F-8C45-429F-BFF1-F9AB9EBA3C3F}"/>
              </a:ext>
            </a:extLst>
          </p:cNvPr>
          <p:cNvPicPr>
            <a:picLocks noChangeAspect="1"/>
          </p:cNvPicPr>
          <p:nvPr/>
        </p:nvPicPr>
        <p:blipFill>
          <a:blip r:embed="rId2"/>
          <a:stretch>
            <a:fillRect/>
          </a:stretch>
        </p:blipFill>
        <p:spPr>
          <a:xfrm>
            <a:off x="4828697" y="3468154"/>
            <a:ext cx="240987" cy="649701"/>
          </a:xfrm>
          <a:prstGeom prst="rect">
            <a:avLst/>
          </a:prstGeom>
        </p:spPr>
      </p:pic>
    </p:spTree>
    <p:extLst>
      <p:ext uri="{BB962C8B-B14F-4D97-AF65-F5344CB8AC3E}">
        <p14:creationId xmlns:p14="http://schemas.microsoft.com/office/powerpoint/2010/main" val="82059353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theme/theme1.xml><?xml version="1.0" encoding="utf-8"?>
<a:theme xmlns:a="http://schemas.openxmlformats.org/drawingml/2006/main" name="Standaardontwerp">
  <a:themeElements>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ardontwer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ardontwerp">
  <a:themeElements>
    <a:clrScheme name="1_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tandaardontwer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12666</TotalTime>
  <Words>1024</Words>
  <Application>Microsoft Office PowerPoint</Application>
  <PresentationFormat>On-screen Show (16:9)</PresentationFormat>
  <Paragraphs>149</Paragraphs>
  <Slides>13</Slides>
  <Notes>4</Notes>
  <HiddenSlides>1</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Wingdings</vt:lpstr>
      <vt:lpstr>Standaardontwerp</vt:lpstr>
      <vt:lpstr>1_Standaardontwerp</vt:lpstr>
      <vt:lpstr>Current developments in DELWAQ: MacroALGae (MALG)</vt:lpstr>
      <vt:lpstr>Project - IMPAQT</vt:lpstr>
      <vt:lpstr>Outcome of task T3.1 – IMTA modelling for IMS</vt:lpstr>
      <vt:lpstr>Current Status of IMTA model</vt:lpstr>
      <vt:lpstr>Key concepts – state variables</vt:lpstr>
      <vt:lpstr>Key concepts – state variables</vt:lpstr>
      <vt:lpstr>Broch et al. (2012)</vt:lpstr>
      <vt:lpstr>Key concepts – location in water column</vt:lpstr>
      <vt:lpstr>Further examples for 1 given m2</vt:lpstr>
      <vt:lpstr>Key concepts – location in water column</vt:lpstr>
      <vt:lpstr>Key concepts - subroutines</vt:lpstr>
      <vt:lpstr>Progress</vt:lpstr>
      <vt:lpstr>Questions?</vt:lpstr>
    </vt:vector>
  </TitlesOfParts>
  <Company>Deltares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Luca van Duren</dc:creator>
  <cp:lastModifiedBy>Rudy Schueder</cp:lastModifiedBy>
  <cp:revision>317</cp:revision>
  <dcterms:created xsi:type="dcterms:W3CDTF">2010-04-21T08:46:28Z</dcterms:created>
  <dcterms:modified xsi:type="dcterms:W3CDTF">2019-05-05T08:24:22Z</dcterms:modified>
</cp:coreProperties>
</file>